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1"/>
  </p:notesMasterIdLst>
  <p:sldIdLst>
    <p:sldId id="257" r:id="rId4"/>
    <p:sldId id="258" r:id="rId5"/>
    <p:sldId id="259" r:id="rId6"/>
    <p:sldId id="260" r:id="rId7"/>
    <p:sldId id="261" r:id="rId8"/>
    <p:sldId id="263" r:id="rId9"/>
    <p:sldId id="283" r:id="rId10"/>
    <p:sldId id="264" r:id="rId11"/>
    <p:sldId id="265" r:id="rId12"/>
    <p:sldId id="266" r:id="rId13"/>
    <p:sldId id="267" r:id="rId14"/>
    <p:sldId id="268" r:id="rId15"/>
    <p:sldId id="269" r:id="rId16"/>
    <p:sldId id="270" r:id="rId17"/>
    <p:sldId id="271" r:id="rId18"/>
    <p:sldId id="272" r:id="rId19"/>
    <p:sldId id="279" r:id="rId20"/>
    <p:sldId id="280" r:id="rId21"/>
    <p:sldId id="281" r:id="rId22"/>
    <p:sldId id="282" r:id="rId23"/>
    <p:sldId id="285" r:id="rId24"/>
    <p:sldId id="284" r:id="rId25"/>
    <p:sldId id="278" r:id="rId26"/>
    <p:sldId id="273" r:id="rId27"/>
    <p:sldId id="274"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pPr/>
              <a:t>11/30/2012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11/30/2012 7:18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Documents%20and%20Settings\ASAPSAN\My%20Documents\My%20Videos\1.av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Documents%20and%20Settings\ASAPSAN\My%20Documents\My%20Videos\2.av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Documents%20and%20Settings\ASAPSAN\My%20Documents\My%20Videos\3.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Documents%20and%20Settings\ASAPSAN\My%20Documents\My%20Videos\4.av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Documents%20and%20Settings\ASAPSAN\My%20Documents\My%20Videos\5.av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876800"/>
            <a:ext cx="7681913" cy="1523495"/>
          </a:xfrm>
        </p:spPr>
        <p:txBody>
          <a:bodyPr/>
          <a:lstStyle/>
          <a:p>
            <a:pPr algn="ctr"/>
            <a:r>
              <a:rPr lang="mn-MN" dirty="0" smtClean="0">
                <a:latin typeface="Arial" pitchFamily="34" charset="0"/>
                <a:cs typeface="Arial" pitchFamily="34" charset="0"/>
              </a:rPr>
              <a:t>Ажлын онцлогоос шалтгаалах стресс </a:t>
            </a:r>
            <a:endParaRPr lang="en-US" dirty="0">
              <a:latin typeface="Arial" pitchFamily="34" charset="0"/>
              <a:cs typeface="Arial" pitchFamily="34" charset="0"/>
            </a:endParaRPr>
          </a:p>
        </p:txBody>
      </p:sp>
      <p:pic>
        <p:nvPicPr>
          <p:cNvPr id="5" name="Picture 4" descr="ID-10046985.jpg"/>
          <p:cNvPicPr>
            <a:picLocks noChangeAspect="1"/>
          </p:cNvPicPr>
          <p:nvPr/>
        </p:nvPicPr>
        <p:blipFill>
          <a:blip r:embed="rId3"/>
          <a:stretch>
            <a:fillRect/>
          </a:stretch>
        </p:blipFill>
        <p:spPr>
          <a:xfrm>
            <a:off x="1447800" y="228600"/>
            <a:ext cx="6306207" cy="4572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7043208" cy="1523494"/>
          </a:xfrm>
        </p:spPr>
        <p:txBody>
          <a:bodyPr/>
          <a:lstStyle/>
          <a:p>
            <a:pPr algn="ctr"/>
            <a:r>
              <a:rPr lang="mn-MN" b="1" dirty="0" smtClean="0">
                <a:latin typeface="Arial" pitchFamily="34" charset="0"/>
                <a:cs typeface="Arial" pitchFamily="34" charset="0"/>
              </a:rPr>
              <a:t>Ажлын стресс </a:t>
            </a:r>
            <a:r>
              <a:rPr b="1" smtClean="0">
                <a:latin typeface="Arial" pitchFamily="34" charset="0"/>
                <a:cs typeface="Arial" pitchFamily="34" charset="0"/>
              </a:rPr>
              <a:t>vv</a:t>
            </a:r>
            <a:r>
              <a:rPr lang="mn-MN" b="1" dirty="0" smtClean="0">
                <a:latin typeface="Arial" pitchFamily="34" charset="0"/>
                <a:cs typeface="Arial" pitchFamily="34" charset="0"/>
              </a:rPr>
              <a:t>сэх шалтгаанууд</a:t>
            </a:r>
            <a:endParaRPr lang="en-US" dirty="0"/>
          </a:p>
        </p:txBody>
      </p:sp>
      <p:sp>
        <p:nvSpPr>
          <p:cNvPr id="3" name="Subtitle 2"/>
          <p:cNvSpPr>
            <a:spLocks noGrp="1"/>
          </p:cNvSpPr>
          <p:nvPr>
            <p:ph type="subTitle" idx="1"/>
          </p:nvPr>
        </p:nvSpPr>
        <p:spPr>
          <a:xfrm>
            <a:off x="762000" y="1676400"/>
            <a:ext cx="8001000" cy="4953000"/>
          </a:xfrm>
        </p:spPr>
        <p:txBody>
          <a:bodyPr/>
          <a:lstStyle/>
          <a:p>
            <a:pPr marL="87313" indent="-87313" algn="just">
              <a:tabLst>
                <a:tab pos="1828800" algn="l"/>
              </a:tabLst>
              <a:defRPr/>
            </a:pPr>
            <a:r>
              <a:rPr lang="en-US" sz="2200" dirty="0" smtClean="0">
                <a:solidFill>
                  <a:schemeClr val="bg1"/>
                </a:solidFill>
                <a:latin typeface="Arial" pitchFamily="34" charset="0"/>
                <a:cs typeface="Arial" pitchFamily="34" charset="0"/>
              </a:rPr>
              <a:t>-</a:t>
            </a:r>
            <a:r>
              <a:rPr lang="en-US" sz="2200" dirty="0" err="1" smtClean="0">
                <a:solidFill>
                  <a:schemeClr val="bg1"/>
                </a:solidFill>
                <a:latin typeface="Arial" pitchFamily="34" charset="0"/>
                <a:cs typeface="Arial" pitchFamily="34" charset="0"/>
              </a:rPr>
              <a:t>Удирдлага</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болон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хамт</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ажиллагсадтайгаа</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зєрчилдєєнтэй</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байх</a:t>
            </a:r>
            <a:r>
              <a:rPr lang="en-US" sz="2200" dirty="0" smtClean="0">
                <a:solidFill>
                  <a:schemeClr val="bg1"/>
                </a:solidFill>
                <a:latin typeface="Arial" pitchFamily="34" charset="0"/>
                <a:cs typeface="Arial" pitchFamily="34" charset="0"/>
              </a:rPr>
              <a:t> </a:t>
            </a:r>
            <a:r>
              <a:rPr lang="mn-MN" sz="2200" dirty="0" smtClean="0">
                <a:solidFill>
                  <a:schemeClr val="bg1"/>
                </a:solidFill>
                <a:latin typeface="Arial" pitchFamily="34" charset="0"/>
                <a:cs typeface="Arial" pitchFamily="34" charset="0"/>
              </a:rPr>
              <a:t>Жнь: </a:t>
            </a:r>
            <a:r>
              <a:rPr lang="mn-MN" sz="2200" kern="0" dirty="0" smtClean="0">
                <a:solidFill>
                  <a:schemeClr val="bg1"/>
                </a:solidFill>
                <a:latin typeface="Arial" pitchFamily="34" charset="0"/>
                <a:cs typeface="Arial" pitchFamily="34" charset="0"/>
              </a:rPr>
              <a:t>Даргадаа загнуулах буюу арга хэмжээ авахуулах, түүнд таалагдахгүй байх нь алба хаагчийг стресст оруулж байдаг.</a:t>
            </a:r>
            <a:endParaRPr lang="en-US" sz="2200" kern="0" dirty="0" smtClean="0">
              <a:solidFill>
                <a:schemeClr val="bg1"/>
              </a:solidFill>
              <a:latin typeface="Arial" pitchFamily="34" charset="0"/>
              <a:cs typeface="Arial" pitchFamily="34" charset="0"/>
            </a:endParaRPr>
          </a:p>
          <a:p>
            <a:pPr marL="87313" indent="-87313" algn="just">
              <a:tabLst>
                <a:tab pos="1828800" algn="l"/>
              </a:tabLst>
              <a:defRPr/>
            </a:pPr>
            <a:endParaRPr lang="en-US" sz="2200" dirty="0" smtClean="0">
              <a:solidFill>
                <a:schemeClr val="bg1"/>
              </a:solidFill>
              <a:latin typeface="Arial" pitchFamily="34" charset="0"/>
              <a:cs typeface="Arial" pitchFamily="34" charset="0"/>
            </a:endParaRPr>
          </a:p>
          <a:p>
            <a:pPr marL="87313" indent="-87313" algn="just">
              <a:buFontTx/>
              <a:buChar char="-"/>
              <a:tabLst>
                <a:tab pos="1828800" algn="l"/>
              </a:tabLst>
              <a:defRPr/>
            </a:pPr>
            <a:r>
              <a:rPr lang="mn-MN" sz="2200" dirty="0" smtClean="0">
                <a:solidFill>
                  <a:schemeClr val="bg1"/>
                </a:solidFill>
                <a:latin typeface="Arial" pitchFamily="34" charset="0"/>
                <a:cs typeface="Arial" pitchFamily="34" charset="0"/>
              </a:rPr>
              <a:t>Хамт олны нэгдэл нягтрал, дотоод уур амьсгал, бие биенээ хайрлан хүндэлж байгаа байдал зэрэг нь АБС-т ихээхэн үүрэг гүйцэтгэдэг.</a:t>
            </a:r>
            <a:endParaRPr lang="en-US" sz="2200" dirty="0" smtClean="0">
              <a:solidFill>
                <a:schemeClr val="bg1"/>
              </a:solidFill>
              <a:latin typeface="Arial" pitchFamily="34" charset="0"/>
              <a:cs typeface="Arial" pitchFamily="34" charset="0"/>
            </a:endParaRPr>
          </a:p>
          <a:p>
            <a:pPr marL="87313" indent="-87313" algn="just">
              <a:buFontTx/>
              <a:buChar char="-"/>
              <a:tabLst>
                <a:tab pos="1828800" algn="l"/>
              </a:tabLst>
              <a:defRPr/>
            </a:pPr>
            <a:endParaRPr lang="mn-MN" sz="2200" dirty="0" smtClean="0">
              <a:solidFill>
                <a:schemeClr val="bg1"/>
              </a:solidFill>
              <a:latin typeface="Arial" pitchFamily="34" charset="0"/>
              <a:cs typeface="Arial" pitchFamily="34" charset="0"/>
            </a:endParaRPr>
          </a:p>
          <a:p>
            <a:pPr>
              <a:buFontTx/>
              <a:buChar char="-"/>
              <a:defRPr/>
            </a:pPr>
            <a:r>
              <a:rPr lang="mn-MN" sz="2200" dirty="0" smtClean="0">
                <a:solidFill>
                  <a:schemeClr val="bg1"/>
                </a:solidFill>
                <a:latin typeface="Arial" pitchFamily="34" charset="0"/>
                <a:cs typeface="Arial" pitchFamily="34" charset="0"/>
              </a:rPr>
              <a:t>Цалингийн хэмжээнд сэтгэл хангалуун бус байх, хийсэн ажил болон амжилтыг нь шударгаар үнэлэхгүй байгаа мэт сэтгэгдэл төрөх нь стрессийг үүсгэж байдаг. </a:t>
            </a:r>
            <a:endParaRPr lang="en-US" sz="2200" dirty="0" smtClean="0">
              <a:solidFill>
                <a:schemeClr val="bg1"/>
              </a:solidFill>
              <a:latin typeface="Arial" pitchFamily="34" charset="0"/>
              <a:cs typeface="Arial" pitchFamily="34" charset="0"/>
            </a:endParaRPr>
          </a:p>
          <a:p>
            <a:pPr>
              <a:buFontTx/>
              <a:buChar char="-"/>
              <a:defRPr/>
            </a:pPr>
            <a:endParaRPr lang="mn-MN" sz="2200" dirty="0" smtClean="0">
              <a:solidFill>
                <a:schemeClr val="bg1"/>
              </a:solidFill>
              <a:latin typeface="Arial" pitchFamily="34" charset="0"/>
              <a:cs typeface="Arial" pitchFamily="34" charset="0"/>
            </a:endParaRPr>
          </a:p>
          <a:p>
            <a:pPr>
              <a:buFontTx/>
              <a:buChar char="-"/>
              <a:defRPr/>
            </a:pPr>
            <a:r>
              <a:rPr lang="mn-MN" sz="2200" dirty="0" smtClean="0">
                <a:solidFill>
                  <a:schemeClr val="bg1"/>
                </a:solidFill>
                <a:latin typeface="Arial" pitchFamily="34" charset="0"/>
                <a:cs typeface="Arial" pitchFamily="34" charset="0"/>
              </a:rPr>
              <a:t> Ажлын өрөө, ажиллаж буй орчин тав тухгүй байх /компьютер гацдаг байх/, ажлын ачааллаа зөв хуваарилж чадахгүй, эсвэл аргагүйн эрхэнд хэт ачаалалтай ажиллах </a:t>
            </a:r>
          </a:p>
          <a:p>
            <a:endParaRPr lang="en-US" sz="2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descr="WorkingWeek1.gi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043208" cy="1523494"/>
          </a:xfrm>
        </p:spPr>
        <p:txBody>
          <a:bodyPr/>
          <a:lstStyle/>
          <a:p>
            <a:pPr algn="ctr"/>
            <a:r>
              <a:rPr lang="mn-MN" sz="3200" b="1" i="1" dirty="0" smtClean="0">
                <a:solidFill>
                  <a:schemeClr val="tx1"/>
                </a:solidFill>
                <a:latin typeface="Arial" pitchFamily="34" charset="0"/>
                <a:cs typeface="Arial" pitchFamily="34" charset="0"/>
              </a:rPr>
              <a:t>Ажлын байрны стрессийн илрэх шинж тэмдгүүд:</a:t>
            </a: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762000" y="1828800"/>
            <a:ext cx="7848600" cy="4572000"/>
          </a:xfrm>
        </p:spPr>
        <p:txBody>
          <a:bodyPr/>
          <a:lstStyle/>
          <a:p>
            <a:pPr>
              <a:lnSpc>
                <a:spcPct val="150000"/>
              </a:lnSpc>
              <a:buFont typeface="Wingdings" pitchFamily="2" charset="2"/>
              <a:buChar char="§"/>
              <a:tabLst>
                <a:tab pos="685800" algn="l"/>
              </a:tabLst>
            </a:pPr>
            <a:r>
              <a:rPr lang="mn-MN" dirty="0" smtClean="0">
                <a:solidFill>
                  <a:schemeClr val="tx1"/>
                </a:solidFill>
                <a:latin typeface="Arial" pitchFamily="34" charset="0"/>
                <a:cs typeface="Arial" pitchFamily="34" charset="0"/>
              </a:rPr>
              <a:t>Ажилдаа дур сонирхолгүй болно</a:t>
            </a:r>
          </a:p>
          <a:p>
            <a:pPr>
              <a:lnSpc>
                <a:spcPct val="150000"/>
              </a:lnSpc>
              <a:buFont typeface="Wingdings" pitchFamily="2" charset="2"/>
              <a:buChar char="§"/>
              <a:tabLst>
                <a:tab pos="685800" algn="l"/>
              </a:tabLst>
            </a:pPr>
            <a:r>
              <a:rPr lang="mn-MN" dirty="0" smtClean="0">
                <a:solidFill>
                  <a:schemeClr val="tx1"/>
                </a:solidFill>
                <a:latin typeface="Arial" pitchFamily="34" charset="0"/>
                <a:cs typeface="Arial" pitchFamily="34" charset="0"/>
              </a:rPr>
              <a:t>Ажлаа хойш тавих нь ихсэнэ</a:t>
            </a:r>
          </a:p>
          <a:p>
            <a:pPr>
              <a:lnSpc>
                <a:spcPct val="150000"/>
              </a:lnSpc>
              <a:buFont typeface="Wingdings" pitchFamily="2" charset="2"/>
              <a:buChar char="§"/>
              <a:tabLst>
                <a:tab pos="685800" algn="l"/>
              </a:tabLst>
            </a:pPr>
            <a:r>
              <a:rPr lang="mn-MN" dirty="0" smtClean="0">
                <a:solidFill>
                  <a:schemeClr val="tx1"/>
                </a:solidFill>
                <a:latin typeface="Arial" pitchFamily="34" charset="0"/>
                <a:cs typeface="Arial" pitchFamily="34" charset="0"/>
              </a:rPr>
              <a:t>Хамт олонтойгоо эв найрамдалгүй болж, тэдэнд үл итгэнэ</a:t>
            </a:r>
          </a:p>
          <a:p>
            <a:pPr>
              <a:lnSpc>
                <a:spcPct val="150000"/>
              </a:lnSpc>
              <a:buFont typeface="Wingdings" pitchFamily="2" charset="2"/>
              <a:buChar char="§"/>
              <a:tabLst>
                <a:tab pos="685800" algn="l"/>
              </a:tabLst>
            </a:pPr>
            <a:r>
              <a:rPr lang="mn-MN" dirty="0" smtClean="0">
                <a:solidFill>
                  <a:schemeClr val="tx1"/>
                </a:solidFill>
                <a:latin typeface="Arial" pitchFamily="34" charset="0"/>
                <a:cs typeface="Arial" pitchFamily="34" charset="0"/>
              </a:rPr>
              <a:t>Өглөө ажилдаа явахаас дургүй хүрч, орой гэртээ яарна гэх мэт</a:t>
            </a:r>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848600" cy="5257800"/>
          </a:xfrm>
        </p:spPr>
        <p:txBody>
          <a:bodyPr/>
          <a:lstStyle/>
          <a:p>
            <a:pPr algn="just"/>
            <a:r>
              <a:rPr lang="mn-MN" sz="2800" dirty="0" smtClean="0">
                <a:latin typeface="Arial" pitchFamily="34" charset="0"/>
                <a:cs typeface="Arial" pitchFamily="34" charset="0"/>
              </a:rPr>
              <a:t>	Доржоо </a:t>
            </a:r>
            <a:r>
              <a:rPr lang="mn-MN" sz="2800" dirty="0" smtClean="0">
                <a:latin typeface="Arial" pitchFamily="34" charset="0"/>
                <a:cs typeface="Arial" pitchFamily="34" charset="0"/>
              </a:rPr>
              <a:t>Баянзүрх дүүргийн цагдаагийн газрын 2-р хэлтэст мөрдөн байцаагчаар </a:t>
            </a:r>
            <a:r>
              <a:rPr lang="mn-MN" sz="2800" dirty="0" smtClean="0">
                <a:latin typeface="Arial" pitchFamily="34" charset="0"/>
                <a:cs typeface="Arial" pitchFamily="34" charset="0"/>
              </a:rPr>
              <a:t>ажилладаг.  Тэрээр өнгөрсөн жил ОХУ-д сургууль төгсөөд томилогдож иржээ. </a:t>
            </a:r>
          </a:p>
          <a:p>
            <a:pPr algn="just"/>
            <a:endParaRPr lang="mn-MN" sz="2800" dirty="0" smtClean="0">
              <a:latin typeface="Arial" pitchFamily="34" charset="0"/>
              <a:cs typeface="Arial" pitchFamily="34" charset="0"/>
            </a:endParaRPr>
          </a:p>
          <a:p>
            <a:pPr algn="just"/>
            <a:r>
              <a:rPr lang="mn-MN" sz="2800" dirty="0" smtClean="0">
                <a:latin typeface="Arial" pitchFamily="34" charset="0"/>
                <a:cs typeface="Arial" pitchFamily="34" charset="0"/>
              </a:rPr>
              <a:t>	Гэтэл түүний ажил гэрээс нь хол, ажлын өрөө нь </a:t>
            </a:r>
            <a:r>
              <a:rPr lang="mn-MN" sz="2800" dirty="0" smtClean="0">
                <a:latin typeface="Arial" pitchFamily="34" charset="0"/>
                <a:cs typeface="Arial" pitchFamily="34" charset="0"/>
              </a:rPr>
              <a:t>хүйтнээс </a:t>
            </a:r>
            <a:r>
              <a:rPr lang="mn-MN" sz="2800" dirty="0" smtClean="0">
                <a:latin typeface="Arial" pitchFamily="34" charset="0"/>
                <a:cs typeface="Arial" pitchFamily="34" charset="0"/>
              </a:rPr>
              <a:t>гадна тоос шороо ихтэй, компьютер нь байн байн эвдэрч ажил нь урагшлахгүй хэрэг нь овоорсоор байв. Гэтэл дарга нь түүнийг хугацаандаа ажлаа хийж гүйцэтгэхгүй байна гэж загнана. Энэ байдлыг найзууд нь ойлгохгүйгээр үл барам ажлаасаа гарахыг зөвлөнө.</a:t>
            </a:r>
          </a:p>
          <a:p>
            <a:pPr algn="just"/>
            <a:endParaRPr lang="mn-MN" sz="2800" dirty="0" smtClean="0">
              <a:latin typeface="Arial" pitchFamily="34" charset="0"/>
              <a:cs typeface="Arial" pitchFamily="34" charset="0"/>
            </a:endParaRPr>
          </a:p>
          <a:p>
            <a:pPr algn="just"/>
            <a:endParaRPr lang="mn-MN" sz="280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043208" cy="914400"/>
          </a:xfrm>
        </p:spPr>
        <p:txBody>
          <a:bodyPr/>
          <a:lstStyle/>
          <a:p>
            <a:r>
              <a:rPr lang="mn-MN" dirty="0" smtClean="0">
                <a:solidFill>
                  <a:schemeClr val="tx1"/>
                </a:solidFill>
              </a:rPr>
              <a:t>Асуулт:</a:t>
            </a:r>
            <a:endParaRPr lang="en-US" dirty="0">
              <a:solidFill>
                <a:schemeClr val="tx1"/>
              </a:solidFill>
            </a:endParaRPr>
          </a:p>
        </p:txBody>
      </p:sp>
      <p:sp>
        <p:nvSpPr>
          <p:cNvPr id="3" name="Subtitle 2"/>
          <p:cNvSpPr>
            <a:spLocks noGrp="1"/>
          </p:cNvSpPr>
          <p:nvPr>
            <p:ph type="subTitle" idx="1"/>
          </p:nvPr>
        </p:nvSpPr>
        <p:spPr>
          <a:xfrm>
            <a:off x="685800" y="1371600"/>
            <a:ext cx="7620000" cy="4114800"/>
          </a:xfrm>
        </p:spPr>
        <p:txBody>
          <a:bodyPr/>
          <a:lstStyle/>
          <a:p>
            <a:pPr marL="514350" indent="-514350">
              <a:lnSpc>
                <a:spcPct val="150000"/>
              </a:lnSpc>
              <a:buAutoNum type="arabicPeriod"/>
            </a:pPr>
            <a:r>
              <a:rPr lang="mn-MN" dirty="0" smtClean="0">
                <a:solidFill>
                  <a:srgbClr val="FF0000"/>
                </a:solidFill>
                <a:latin typeface="Arial" pitchFamily="34" charset="0"/>
                <a:cs typeface="Arial" pitchFamily="34" charset="0"/>
              </a:rPr>
              <a:t>Мэргэжлийн онцлогоос  гарах хүндрэлүүд</a:t>
            </a:r>
          </a:p>
          <a:p>
            <a:pPr marL="514350" indent="-514350">
              <a:lnSpc>
                <a:spcPct val="150000"/>
              </a:lnSpc>
              <a:buAutoNum type="arabicPeriod"/>
            </a:pPr>
            <a:r>
              <a:rPr lang="mn-MN" dirty="0" smtClean="0">
                <a:solidFill>
                  <a:srgbClr val="FFFF00"/>
                </a:solidFill>
                <a:latin typeface="Arial" pitchFamily="34" charset="0"/>
                <a:cs typeface="Arial" pitchFamily="34" charset="0"/>
              </a:rPr>
              <a:t>Ажлын байрны онцлогоос гарах хүндрэлүүд</a:t>
            </a:r>
          </a:p>
          <a:p>
            <a:pPr marL="514350" indent="-514350">
              <a:lnSpc>
                <a:spcPct val="150000"/>
              </a:lnSpc>
              <a:buAutoNum type="arabicPeriod"/>
            </a:pPr>
            <a:r>
              <a:rPr lang="mn-MN" dirty="0" smtClean="0">
                <a:solidFill>
                  <a:srgbClr val="92D050"/>
                </a:solidFill>
                <a:latin typeface="Arial" pitchFamily="34" charset="0"/>
                <a:cs typeface="Arial" pitchFamily="34" charset="0"/>
              </a:rPr>
              <a:t>Дээрхи хүндрэлүүдээс гарах арга зам</a:t>
            </a:r>
          </a:p>
          <a:p>
            <a:pPr marL="514350" indent="-514350">
              <a:buAutoNum type="arabicPeriod"/>
            </a:pPr>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574227" cy="2020899"/>
          </a:xfrm>
        </p:spPr>
        <p:txBody>
          <a:bodyPr/>
          <a:lstStyle/>
          <a:p>
            <a:pPr algn="ctr"/>
            <a:r>
              <a:rPr lang="mn-MN" sz="4800" b="1" dirty="0" smtClean="0">
                <a:solidFill>
                  <a:schemeClr val="tx1"/>
                </a:solidFill>
                <a:latin typeface="Arial" pitchFamily="34" charset="0"/>
                <a:cs typeface="Arial" pitchFamily="34" charset="0"/>
              </a:rPr>
              <a:t>Ажлын байрны стрессээс хэрхэн урьдчилан сэргийлэх вэ?</a:t>
            </a:r>
            <a:endParaRPr lang="en-US" sz="4800"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2398510"/>
            <a:ext cx="9144000" cy="445949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914400"/>
            <a:ext cx="7043208" cy="4724400"/>
          </a:xfrm>
        </p:spPr>
        <p:txBody>
          <a:bodyPr/>
          <a:lstStyle/>
          <a:p>
            <a:pPr algn="ctr"/>
            <a:r>
              <a:rPr lang="mn-MN" sz="4800" dirty="0" smtClean="0">
                <a:latin typeface="Arial" pitchFamily="34" charset="0"/>
                <a:cs typeface="Arial" pitchFamily="34" charset="0"/>
              </a:rPr>
              <a:t>Стрессийг бууруулах цорын ганц үр дүнтэй арга гэж байхгүй. Аливаа арга нь өөрийн гэсэн давуу болон сул талтай байдаг.</a:t>
            </a:r>
            <a:endParaRPr lang="en-US" sz="480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dirty="0"/>
          </a:p>
        </p:txBody>
      </p:sp>
      <p:pic>
        <p:nvPicPr>
          <p:cNvPr id="5" name="1.avi">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0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2.avi">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3.avi">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9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609600"/>
            <a:ext cx="7696200" cy="4953000"/>
          </a:xfrm>
        </p:spPr>
        <p:txBody>
          <a:bodyPr/>
          <a:lstStyle/>
          <a:p>
            <a:pPr algn="just"/>
            <a:r>
              <a:rPr lang="en-US" dirty="0" smtClean="0">
                <a:solidFill>
                  <a:schemeClr val="tx1"/>
                </a:solidFill>
                <a:latin typeface="Arial" pitchFamily="34" charset="0"/>
                <a:cs typeface="Arial" pitchFamily="34" charset="0"/>
              </a:rPr>
              <a:t>	</a:t>
            </a:r>
            <a:r>
              <a:rPr lang="mn-MN" dirty="0" smtClean="0">
                <a:solidFill>
                  <a:schemeClr val="tx1"/>
                </a:solidFill>
                <a:latin typeface="Arial" pitchFamily="34" charset="0"/>
                <a:cs typeface="Arial" pitchFamily="34" charset="0"/>
              </a:rPr>
              <a:t>Албан газар дээрх ажлын хэт ачаалал, сул зогсолт, албан тушаал хоорондын зөрчилдөөн, үүрэг хариуцлагын тодорхойгүй байдал зэрэг нь стресст орох шалтгаан болдог. </a:t>
            </a:r>
          </a:p>
          <a:p>
            <a:pPr algn="just"/>
            <a:r>
              <a:rPr lang="mn-MN" dirty="0" smtClean="0">
                <a:solidFill>
                  <a:schemeClr val="tx1"/>
                </a:solidFill>
                <a:latin typeface="Arial" pitchFamily="34" charset="0"/>
                <a:cs typeface="Arial" pitchFamily="34" charset="0"/>
              </a:rPr>
              <a:t>	</a:t>
            </a:r>
            <a:endParaRPr lang="en-US" dirty="0" smtClean="0">
              <a:solidFill>
                <a:schemeClr val="tx1"/>
              </a:solidFill>
              <a:latin typeface="Arial" pitchFamily="34" charset="0"/>
              <a:cs typeface="Arial" pitchFamily="34" charset="0"/>
            </a:endParaRPr>
          </a:p>
          <a:p>
            <a:pPr algn="just"/>
            <a:r>
              <a:rPr lang="en-US" dirty="0" smtClean="0">
                <a:solidFill>
                  <a:schemeClr val="tx1"/>
                </a:solidFill>
                <a:latin typeface="Arial" pitchFamily="34" charset="0"/>
                <a:cs typeface="Arial" pitchFamily="34" charset="0"/>
              </a:rPr>
              <a:t>	</a:t>
            </a:r>
            <a:r>
              <a:rPr lang="mn-MN" dirty="0" smtClean="0">
                <a:solidFill>
                  <a:schemeClr val="tx1"/>
                </a:solidFill>
                <a:latin typeface="Arial" pitchFamily="34" charset="0"/>
                <a:cs typeface="Arial" pitchFamily="34" charset="0"/>
              </a:rPr>
              <a:t>Эдгээр нь тус тусдаа даван гарч болох стресс байж болох ч стресс хуримтлагдахаараа сэтгэл зүйд маш хүнд дарамт болдог.</a:t>
            </a:r>
            <a:endParaRPr lang="en-US" dirty="0" smtClean="0">
              <a:solidFill>
                <a:schemeClr val="tx1"/>
              </a:solidFill>
              <a:latin typeface="Arial" pitchFamily="34" charset="0"/>
              <a:cs typeface="Arial" pitchFamily="34" charset="0"/>
            </a:endParaRPr>
          </a:p>
          <a:p>
            <a:pPr algn="just"/>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dirty="0"/>
          </a:p>
        </p:txBody>
      </p:sp>
      <p:pic>
        <p:nvPicPr>
          <p:cNvPr id="5" name="4.avi">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362200"/>
            <a:ext cx="7043208" cy="1523494"/>
          </a:xfrm>
        </p:spPr>
        <p:txBody>
          <a:bodyPr/>
          <a:lstStyle/>
          <a:p>
            <a:pPr algn="ctr"/>
            <a:r>
              <a:rPr lang="mn-MN" dirty="0" smtClean="0">
                <a:solidFill>
                  <a:schemeClr val="tx1"/>
                </a:solidFill>
                <a:latin typeface="Arial" pitchFamily="34" charset="0"/>
                <a:cs typeface="Arial" pitchFamily="34" charset="0"/>
              </a:rPr>
              <a:t>Стрессийг бууруулах энгийн аргууд</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avi">
            <a:hlinkClick r:id="" action="ppaction://media"/>
          </p:cNvPr>
          <p:cNvPicPr>
            <a:picLocks noRot="1" noChangeAspect="1"/>
          </p:cNvPicPr>
          <p:nvPr>
            <a:videoFile r:link="rId1"/>
          </p:nvPr>
        </p:nvPicPr>
        <p:blipFill>
          <a:blip r:embed="rId3"/>
          <a:stretch>
            <a:fillRect/>
          </a:stretch>
        </p:blipFill>
        <p:spPr>
          <a:xfrm>
            <a:off x="-1" y="800100"/>
            <a:ext cx="9144001" cy="5143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5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
            <a:ext cx="7043208" cy="1523494"/>
          </a:xfrm>
        </p:spPr>
        <p:txBody>
          <a:bodyPr/>
          <a:lstStyle/>
          <a:p>
            <a:pPr algn="ctr"/>
            <a:r>
              <a:rPr lang="mn-MN" sz="4000" dirty="0" smtClean="0">
                <a:solidFill>
                  <a:schemeClr val="tx1"/>
                </a:solidFill>
                <a:latin typeface="Arial" pitchFamily="34" charset="0"/>
                <a:cs typeface="Arial" pitchFamily="34" charset="0"/>
              </a:rPr>
              <a:t>Стрессийг бууруулах энгийн аргууд</a:t>
            </a:r>
            <a:endParaRPr lang="en-US" sz="4000" dirty="0">
              <a:latin typeface="Arial" pitchFamily="34" charset="0"/>
              <a:cs typeface="Arial" pitchFamily="34" charset="0"/>
            </a:endParaRPr>
          </a:p>
        </p:txBody>
      </p:sp>
      <p:sp>
        <p:nvSpPr>
          <p:cNvPr id="3" name="Subtitle 2"/>
          <p:cNvSpPr>
            <a:spLocks noGrp="1"/>
          </p:cNvSpPr>
          <p:nvPr>
            <p:ph type="subTitle" idx="1"/>
          </p:nvPr>
        </p:nvSpPr>
        <p:spPr>
          <a:xfrm>
            <a:off x="457200" y="1600200"/>
            <a:ext cx="8305800" cy="4876800"/>
          </a:xfrm>
        </p:spPr>
        <p:txBody>
          <a:bodyPr/>
          <a:lstStyle/>
          <a:p>
            <a:pPr lvl="1" algn="l">
              <a:lnSpc>
                <a:spcPct val="100000"/>
              </a:lnSpc>
              <a:defRPr/>
            </a:pPr>
            <a:r>
              <a:rPr lang="mn-MN"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Стрессийн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тухай</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тодорхой</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ойлголттой</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байх</a:t>
            </a:r>
            <a:endParaRPr lang="en-US" sz="2000" dirty="0" smtClean="0">
              <a:solidFill>
                <a:schemeClr val="bg1"/>
              </a:solidFill>
              <a:latin typeface="Arial" pitchFamily="34" charset="0"/>
              <a:cs typeface="Arial" pitchFamily="34" charset="0"/>
            </a:endParaRPr>
          </a:p>
          <a:p>
            <a:pPr lvl="1" algn="l">
              <a:lnSpc>
                <a:spcPct val="100000"/>
              </a:lnSpc>
              <a:defRPr/>
            </a:pPr>
            <a:r>
              <a:rPr lang="mn-MN"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Цаг</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ачааллаа</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зөв</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зохицуулж</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сурах</a:t>
            </a:r>
            <a:r>
              <a:rPr lang="mn-MN" sz="2000" dirty="0" smtClean="0">
                <a:solidFill>
                  <a:schemeClr val="bg1"/>
                </a:solidFill>
                <a:latin typeface="Arial" pitchFamily="34" charset="0"/>
                <a:cs typeface="Arial" pitchFamily="34" charset="0"/>
              </a:rPr>
              <a:t> /гэртээ ажлаа хийхгүй байх/</a:t>
            </a:r>
          </a:p>
          <a:p>
            <a:pPr marL="514350" indent="-514350">
              <a:lnSpc>
                <a:spcPct val="100000"/>
              </a:lnSpc>
              <a:defRPr/>
            </a:pPr>
            <a:r>
              <a:rPr lang="mn-MN" sz="2000" dirty="0" smtClean="0">
                <a:solidFill>
                  <a:schemeClr val="bg1"/>
                </a:solidFill>
                <a:latin typeface="Arial" pitchFamily="34" charset="0"/>
                <a:cs typeface="Arial" pitchFamily="34" charset="0"/>
              </a:rPr>
              <a:t>	- </a:t>
            </a:r>
            <a:r>
              <a:rPr lang="en-US" sz="2000" dirty="0" err="1" smtClean="0">
                <a:solidFill>
                  <a:schemeClr val="bg1"/>
                </a:solidFill>
                <a:latin typeface="Arial" pitchFamily="34" charset="0"/>
                <a:cs typeface="Arial" pitchFamily="34" charset="0"/>
              </a:rPr>
              <a:t>Зөв</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хооллож</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эрүүл</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хүнс</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хэрэглэх</a:t>
            </a:r>
            <a:r>
              <a:rPr lang="en-US" sz="2000" dirty="0" smtClean="0">
                <a:solidFill>
                  <a:schemeClr val="bg1"/>
                </a:solidFill>
                <a:latin typeface="Arial" pitchFamily="34" charset="0"/>
                <a:cs typeface="Arial" pitchFamily="34" charset="0"/>
              </a:rPr>
              <a:t> </a:t>
            </a:r>
            <a:endParaRPr lang="mn-MN" sz="2000" dirty="0" smtClean="0">
              <a:solidFill>
                <a:schemeClr val="bg1"/>
              </a:solidFill>
              <a:latin typeface="Arial" pitchFamily="34" charset="0"/>
              <a:cs typeface="Arial" pitchFamily="34" charset="0"/>
            </a:endParaRPr>
          </a:p>
          <a:p>
            <a:pPr marL="514350" indent="-514350">
              <a:lnSpc>
                <a:spcPct val="100000"/>
              </a:lnSpc>
              <a:defRPr/>
            </a:pPr>
            <a:r>
              <a:rPr lang="mn-MN" sz="2000" dirty="0" smtClean="0">
                <a:solidFill>
                  <a:schemeClr val="bg1"/>
                </a:solidFill>
                <a:latin typeface="Arial" pitchFamily="34" charset="0"/>
                <a:cs typeface="Arial" pitchFamily="34" charset="0"/>
              </a:rPr>
              <a:t>	- </a:t>
            </a:r>
            <a:r>
              <a:rPr lang="en-US" sz="2000" dirty="0" err="1" smtClean="0">
                <a:solidFill>
                  <a:schemeClr val="bg1"/>
                </a:solidFill>
                <a:latin typeface="Arial" pitchFamily="34" charset="0"/>
                <a:cs typeface="Arial" pitchFamily="34" charset="0"/>
              </a:rPr>
              <a:t>Тогтмол</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цагт</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нойрсох</a:t>
            </a:r>
            <a:endParaRPr lang="en-US" sz="2000" dirty="0" smtClean="0">
              <a:solidFill>
                <a:schemeClr val="bg1"/>
              </a:solidFill>
              <a:latin typeface="Arial" pitchFamily="34" charset="0"/>
              <a:cs typeface="Arial" pitchFamily="34" charset="0"/>
            </a:endParaRPr>
          </a:p>
          <a:p>
            <a:pPr lvl="1" algn="l">
              <a:lnSpc>
                <a:spcPct val="100000"/>
              </a:lnSpc>
              <a:defRPr/>
            </a:pPr>
            <a:r>
              <a:rPr lang="mn-MN"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Биеийн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тамирын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дасгал</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хийх</a:t>
            </a:r>
            <a:endParaRPr lang="en-US" sz="2000" dirty="0" smtClean="0">
              <a:solidFill>
                <a:schemeClr val="bg1"/>
              </a:solidFill>
              <a:latin typeface="Arial" pitchFamily="34" charset="0"/>
              <a:cs typeface="Arial" pitchFamily="34" charset="0"/>
            </a:endParaRPr>
          </a:p>
          <a:p>
            <a:pPr lvl="1" algn="l">
              <a:lnSpc>
                <a:spcPct val="100000"/>
              </a:lnSpc>
              <a:defRPr/>
            </a:pPr>
            <a:r>
              <a:rPr lang="mn-MN"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Сэтгэл</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хөдлөлөө</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хянаж</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зохицуулах</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арга</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барилд</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суралцах</a:t>
            </a:r>
            <a:endParaRPr lang="en-US" sz="2000" dirty="0" smtClean="0">
              <a:solidFill>
                <a:schemeClr val="bg1"/>
              </a:solidFill>
              <a:latin typeface="Arial" pitchFamily="34" charset="0"/>
              <a:cs typeface="Arial" pitchFamily="34" charset="0"/>
            </a:endParaRPr>
          </a:p>
          <a:p>
            <a:pPr lvl="1" algn="l">
              <a:lnSpc>
                <a:spcPct val="100000"/>
              </a:lnSpc>
              <a:buFontTx/>
              <a:buChar char="-"/>
              <a:defRPr/>
            </a:pPr>
            <a:r>
              <a:rPr lang="en-US" sz="2000" dirty="0" err="1" smtClean="0">
                <a:solidFill>
                  <a:schemeClr val="bg1"/>
                </a:solidFill>
                <a:latin typeface="Arial" pitchFamily="34" charset="0"/>
                <a:cs typeface="Arial" pitchFamily="34" charset="0"/>
              </a:rPr>
              <a:t>Өөрт</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тохиолдсон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асуудлыг</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цаг</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алдаж</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даамжруулалгүйгээ</a:t>
            </a:r>
            <a:r>
              <a:rPr lang="mn-MN" sz="2000" dirty="0" smtClean="0">
                <a:solidFill>
                  <a:schemeClr val="bg1"/>
                </a:solidFill>
                <a:latin typeface="Arial" pitchFamily="34" charset="0"/>
                <a:cs typeface="Arial" pitchFamily="34" charset="0"/>
              </a:rPr>
              <a:t>р</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хурдан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шуурхай</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шийдвэрлэх</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арга</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барил.зан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үйлд</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суралцах</a:t>
            </a:r>
            <a:endParaRPr lang="mn-MN" sz="2000" dirty="0" smtClean="0">
              <a:solidFill>
                <a:schemeClr val="bg1"/>
              </a:solidFill>
              <a:latin typeface="Arial" pitchFamily="34" charset="0"/>
              <a:cs typeface="Arial" pitchFamily="34" charset="0"/>
            </a:endParaRPr>
          </a:p>
          <a:p>
            <a:pPr lvl="1" algn="l">
              <a:lnSpc>
                <a:spcPct val="100000"/>
              </a:lnSpc>
              <a:buFontTx/>
              <a:buChar char="-"/>
              <a:defRPr/>
            </a:pPr>
            <a:r>
              <a:rPr lang="en-US" sz="2000" dirty="0" err="1" smtClean="0">
                <a:solidFill>
                  <a:schemeClr val="bg1"/>
                </a:solidFill>
                <a:latin typeface="Arial" pitchFamily="34" charset="0"/>
                <a:cs typeface="Arial" pitchFamily="34" charset="0"/>
              </a:rPr>
              <a:t>Тухайн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үед</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бий</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болсон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бэрхшээлтэй</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асуудалд</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хандах</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одоогийн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хандлага</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харилцаагаа</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өөрчлөх</a:t>
            </a:r>
            <a:endParaRPr lang="mn-MN" sz="2000" dirty="0" smtClean="0">
              <a:solidFill>
                <a:schemeClr val="bg1"/>
              </a:solidFill>
              <a:latin typeface="Arial" pitchFamily="34" charset="0"/>
              <a:cs typeface="Arial" pitchFamily="34" charset="0"/>
            </a:endParaRPr>
          </a:p>
          <a:p>
            <a:pPr lvl="1" algn="l">
              <a:lnSpc>
                <a:spcPct val="100000"/>
              </a:lnSpc>
              <a:defRPr/>
            </a:pPr>
            <a:r>
              <a:rPr lang="mn-MN"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Мэргэжлийн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хүмүүс</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болон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нийгмийн</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дэмжлэг</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тусламж</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авах</a:t>
            </a:r>
            <a:endParaRPr lang="mn-MN" sz="2000" dirty="0" smtClean="0">
              <a:solidFill>
                <a:schemeClr val="bg1"/>
              </a:solidFill>
              <a:latin typeface="Arial" pitchFamily="34" charset="0"/>
              <a:cs typeface="Arial" pitchFamily="34" charset="0"/>
            </a:endParaRPr>
          </a:p>
          <a:p>
            <a:pPr marL="514350" indent="-150813" eaLnBrk="0" hangingPunct="0">
              <a:lnSpc>
                <a:spcPct val="100000"/>
              </a:lnSpc>
              <a:spcBef>
                <a:spcPct val="20000"/>
              </a:spcBef>
              <a:defRPr/>
            </a:pPr>
            <a:r>
              <a:rPr lang="mn-MN"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Бясалгал</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буюу</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алжаал</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тайлах</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аргад</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суралцах</a:t>
            </a:r>
            <a:r>
              <a:rPr lang="en-US" sz="2000" kern="0" dirty="0" smtClean="0">
                <a:solidFill>
                  <a:schemeClr val="bg1"/>
                </a:solidFill>
                <a:latin typeface="Arial" pitchFamily="34" charset="0"/>
                <a:cs typeface="Arial" pitchFamily="34" charset="0"/>
              </a:rPr>
              <a:t> </a:t>
            </a:r>
            <a:endParaRPr lang="mn-MN" sz="2000" kern="0" dirty="0" smtClean="0">
              <a:solidFill>
                <a:schemeClr val="bg1"/>
              </a:solidFill>
              <a:latin typeface="Arial" pitchFamily="34" charset="0"/>
              <a:cs typeface="Arial" pitchFamily="34" charset="0"/>
            </a:endParaRPr>
          </a:p>
          <a:p>
            <a:pPr marL="514350" indent="-150813" eaLnBrk="0" hangingPunct="0">
              <a:lnSpc>
                <a:spcPct val="100000"/>
              </a:lnSpc>
              <a:spcBef>
                <a:spcPct val="20000"/>
              </a:spcBef>
              <a:defRPr/>
            </a:pPr>
            <a:r>
              <a:rPr lang="mn-MN"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Аминдэм</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тогтмол</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хэрэглэх</a:t>
            </a:r>
            <a:r>
              <a:rPr lang="en-US" sz="2000" kern="0" dirty="0" smtClean="0">
                <a:solidFill>
                  <a:schemeClr val="bg1"/>
                </a:solidFill>
                <a:latin typeface="Arial" pitchFamily="34" charset="0"/>
                <a:cs typeface="Arial" pitchFamily="34" charset="0"/>
              </a:rPr>
              <a:t> </a:t>
            </a:r>
            <a:endParaRPr lang="mn-MN" sz="2000" kern="0" dirty="0" smtClean="0">
              <a:solidFill>
                <a:schemeClr val="bg1"/>
              </a:solidFill>
              <a:latin typeface="Arial" pitchFamily="34" charset="0"/>
              <a:cs typeface="Arial" pitchFamily="34" charset="0"/>
            </a:endParaRPr>
          </a:p>
          <a:p>
            <a:pPr marL="514350" indent="-150813" eaLnBrk="0" hangingPunct="0">
              <a:lnSpc>
                <a:spcPct val="100000"/>
              </a:lnSpc>
              <a:spcBef>
                <a:spcPct val="20000"/>
              </a:spcBef>
              <a:defRPr/>
            </a:pPr>
            <a:r>
              <a:rPr lang="mn-MN"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Архи</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тамхинаас</a:t>
            </a:r>
            <a:r>
              <a:rPr lang="en-US" sz="2000" kern="0" dirty="0" smtClean="0">
                <a:solidFill>
                  <a:schemeClr val="bg1"/>
                </a:solidFill>
                <a:latin typeface="Arial" pitchFamily="34" charset="0"/>
                <a:cs typeface="Arial" pitchFamily="34" charset="0"/>
              </a:rPr>
              <a:t> </a:t>
            </a:r>
            <a:r>
              <a:rPr lang="en-US" sz="2000" kern="0" dirty="0" err="1" smtClean="0">
                <a:solidFill>
                  <a:schemeClr val="bg1"/>
                </a:solidFill>
                <a:latin typeface="Arial" pitchFamily="34" charset="0"/>
                <a:cs typeface="Arial" pitchFamily="34" charset="0"/>
              </a:rPr>
              <a:t>татгалзах</a:t>
            </a:r>
            <a:r>
              <a:rPr lang="en-US" sz="2000" kern="0" dirty="0" smtClean="0">
                <a:solidFill>
                  <a:schemeClr val="bg1"/>
                </a:solidFill>
                <a:latin typeface="Arial" pitchFamily="34" charset="0"/>
                <a:cs typeface="Arial" pitchFamily="34" charset="0"/>
              </a:rPr>
              <a:t> </a:t>
            </a:r>
          </a:p>
          <a:p>
            <a:pPr lvl="1" algn="l">
              <a:buFontTx/>
              <a:buChar char="-"/>
              <a:defRPr/>
            </a:pPr>
            <a:endParaRPr lang="en-US" sz="1800" dirty="0" smtClean="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2"/>
          <p:cNvPicPr>
            <a:picLocks noChangeAspect="1" noChangeArrowheads="1"/>
          </p:cNvPicPr>
          <p:nvPr/>
        </p:nvPicPr>
        <p:blipFill>
          <a:blip r:embed="rId2"/>
          <a:srcRect/>
          <a:stretch>
            <a:fillRect/>
          </a:stretch>
        </p:blipFill>
        <p:spPr>
          <a:xfrm>
            <a:off x="0" y="0"/>
            <a:ext cx="9146990" cy="68580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mn-MN" dirty="0" smtClean="0">
                <a:solidFill>
                  <a:schemeClr val="tx1"/>
                </a:solidFill>
                <a:cs typeface="Times New Roman" pitchFamily="18" charset="0"/>
              </a:rPr>
              <a:t>Стрессийг удирдах байгууллагын арга</a:t>
            </a:r>
            <a:endParaRPr lang="en-US" dirty="0"/>
          </a:p>
        </p:txBody>
      </p:sp>
      <p:sp>
        <p:nvSpPr>
          <p:cNvPr id="3" name="Subtitle 2"/>
          <p:cNvSpPr>
            <a:spLocks noGrp="1"/>
          </p:cNvSpPr>
          <p:nvPr>
            <p:ph type="subTitle" idx="1"/>
          </p:nvPr>
        </p:nvSpPr>
        <p:spPr>
          <a:xfrm>
            <a:off x="609600" y="2438400"/>
            <a:ext cx="8001000" cy="3810000"/>
          </a:xfrm>
        </p:spPr>
        <p:txBody>
          <a:bodyPr/>
          <a:lstStyle/>
          <a:p>
            <a:pPr>
              <a:lnSpc>
                <a:spcPct val="100000"/>
              </a:lnSpc>
              <a:defRPr/>
            </a:pPr>
            <a:r>
              <a:rPr lang="mn-MN" dirty="0" smtClean="0">
                <a:solidFill>
                  <a:schemeClr val="bg1"/>
                </a:solidFill>
                <a:cs typeface="Times New Roman" pitchFamily="18" charset="0"/>
              </a:rPr>
              <a:t>- </a:t>
            </a:r>
            <a:r>
              <a:rPr lang="en-US" dirty="0" err="1" smtClean="0">
                <a:solidFill>
                  <a:schemeClr val="bg1"/>
                </a:solidFill>
                <a:cs typeface="Times New Roman" pitchFamily="18" charset="0"/>
              </a:rPr>
              <a:t>Хувь</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хүний</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ажлын</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орчинг</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сайжруулах</a:t>
            </a:r>
            <a:r>
              <a:rPr lang="en-US" dirty="0" smtClean="0">
                <a:solidFill>
                  <a:schemeClr val="bg1"/>
                </a:solidFill>
                <a:cs typeface="Times New Roman" pitchFamily="18" charset="0"/>
              </a:rPr>
              <a:t> </a:t>
            </a:r>
          </a:p>
          <a:p>
            <a:pPr>
              <a:lnSpc>
                <a:spcPct val="100000"/>
              </a:lnSpc>
              <a:defRPr/>
            </a:pPr>
            <a:r>
              <a:rPr lang="mn-MN" dirty="0" smtClean="0">
                <a:solidFill>
                  <a:schemeClr val="bg1"/>
                </a:solidFill>
                <a:cs typeface="Times New Roman" pitchFamily="18" charset="0"/>
              </a:rPr>
              <a:t>- </a:t>
            </a:r>
            <a:r>
              <a:rPr lang="en-US" dirty="0" err="1" smtClean="0">
                <a:solidFill>
                  <a:schemeClr val="bg1"/>
                </a:solidFill>
                <a:cs typeface="Times New Roman" pitchFamily="18" charset="0"/>
              </a:rPr>
              <a:t>Бодит</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хэрэгжихүйц</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зорилго</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өмнөө</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тавих</a:t>
            </a:r>
            <a:r>
              <a:rPr lang="en-US" dirty="0" smtClean="0">
                <a:solidFill>
                  <a:schemeClr val="bg1"/>
                </a:solidFill>
                <a:cs typeface="Times New Roman" pitchFamily="18" charset="0"/>
              </a:rPr>
              <a:t> </a:t>
            </a:r>
          </a:p>
          <a:p>
            <a:pPr>
              <a:lnSpc>
                <a:spcPct val="100000"/>
              </a:lnSpc>
              <a:defRPr/>
            </a:pPr>
            <a:r>
              <a:rPr lang="mn-MN" dirty="0" smtClean="0">
                <a:solidFill>
                  <a:schemeClr val="bg1"/>
                </a:solidFill>
                <a:cs typeface="Times New Roman" pitchFamily="18" charset="0"/>
              </a:rPr>
              <a:t>- </a:t>
            </a:r>
            <a:r>
              <a:rPr lang="en-US" dirty="0" err="1" smtClean="0">
                <a:solidFill>
                  <a:schemeClr val="bg1"/>
                </a:solidFill>
                <a:cs typeface="Times New Roman" pitchFamily="18" charset="0"/>
              </a:rPr>
              <a:t>Ажлыг</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дахин</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зохион</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байгуулах</a:t>
            </a:r>
            <a:r>
              <a:rPr lang="mn-MN" dirty="0" smtClean="0">
                <a:solidFill>
                  <a:schemeClr val="bg1"/>
                </a:solidFill>
                <a:cs typeface="Times New Roman" pitchFamily="18" charset="0"/>
              </a:rPr>
              <a:t> /арга хэлчбэр, агуулгаа өөрчлөх/</a:t>
            </a:r>
            <a:endParaRPr lang="en-US" dirty="0" smtClean="0">
              <a:solidFill>
                <a:schemeClr val="bg1"/>
              </a:solidFill>
              <a:cs typeface="Times New Roman" pitchFamily="18" charset="0"/>
            </a:endParaRPr>
          </a:p>
          <a:p>
            <a:pPr>
              <a:lnSpc>
                <a:spcPct val="100000"/>
              </a:lnSpc>
              <a:defRPr/>
            </a:pPr>
            <a:r>
              <a:rPr lang="mn-MN" dirty="0" smtClean="0">
                <a:solidFill>
                  <a:schemeClr val="bg1"/>
                </a:solidFill>
                <a:cs typeface="Times New Roman" pitchFamily="18" charset="0"/>
              </a:rPr>
              <a:t>- </a:t>
            </a:r>
            <a:r>
              <a:rPr lang="en-US" dirty="0" err="1" smtClean="0">
                <a:solidFill>
                  <a:schemeClr val="bg1"/>
                </a:solidFill>
                <a:cs typeface="Times New Roman" pitchFamily="18" charset="0"/>
              </a:rPr>
              <a:t>Байгууллагын</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харилцаа</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холбоог</a:t>
            </a:r>
            <a:r>
              <a:rPr lang="en-US" dirty="0" smtClean="0">
                <a:solidFill>
                  <a:schemeClr val="bg1"/>
                </a:solidFill>
                <a:cs typeface="Times New Roman" pitchFamily="18" charset="0"/>
              </a:rPr>
              <a:t> </a:t>
            </a:r>
            <a:r>
              <a:rPr lang="en-US" dirty="0" err="1" smtClean="0">
                <a:solidFill>
                  <a:schemeClr val="bg1"/>
                </a:solidFill>
                <a:cs typeface="Times New Roman" pitchFamily="18" charset="0"/>
              </a:rPr>
              <a:t>сайжруулах</a:t>
            </a:r>
            <a:r>
              <a:rPr lang="mn-MN" dirty="0" smtClean="0">
                <a:solidFill>
                  <a:schemeClr val="bg1"/>
                </a:solidFill>
                <a:cs typeface="Times New Roman" pitchFamily="18" charset="0"/>
              </a:rPr>
              <a:t> /байгууллагын доторх/</a:t>
            </a:r>
            <a:endParaRPr lang="en-US" dirty="0" smtClean="0">
              <a:solidFill>
                <a:schemeClr val="bg1"/>
              </a:solidFill>
              <a:cs typeface="Times New Roman" pitchFamily="18" charset="0"/>
            </a:endParaRPr>
          </a:p>
          <a:p>
            <a:pPr>
              <a:lnSpc>
                <a:spcPct val="100000"/>
              </a:lnSpc>
            </a:pPr>
            <a:endParaRPr lang="en-US" dirty="0">
              <a:solidFill>
                <a:schemeClr val="bg1"/>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2"/>
          <p:cNvGrpSpPr>
            <a:grpSpLocks/>
          </p:cNvGrpSpPr>
          <p:nvPr/>
        </p:nvGrpSpPr>
        <p:grpSpPr bwMode="auto">
          <a:xfrm>
            <a:off x="762000" y="1371600"/>
            <a:ext cx="7924800" cy="1143000"/>
            <a:chOff x="1296" y="1824"/>
            <a:chExt cx="2976" cy="432"/>
          </a:xfrm>
        </p:grpSpPr>
        <p:sp>
          <p:nvSpPr>
            <p:cNvPr id="6" name="AutoShape 43"/>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60784"/>
                    <a:invGamma/>
                  </a:schemeClr>
                </a:gs>
                <a:gs pos="100000">
                  <a:schemeClr val="accent2"/>
                </a:gs>
              </a:gsLst>
              <a:lin ang="54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7" name="AutoShape 44"/>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8" name="Text Box 45"/>
            <p:cNvSpPr txBox="1">
              <a:spLocks noChangeArrowheads="1"/>
            </p:cNvSpPr>
            <p:nvPr/>
          </p:nvSpPr>
          <p:spPr bwMode="gray">
            <a:xfrm>
              <a:off x="1680" y="1934"/>
              <a:ext cx="2160" cy="268"/>
            </a:xfrm>
            <a:prstGeom prst="rect">
              <a:avLst/>
            </a:prstGeom>
            <a:noFill/>
            <a:ln w="9525" algn="ctr">
              <a:noFill/>
              <a:miter lim="800000"/>
              <a:headEnd/>
              <a:tailEnd/>
            </a:ln>
          </p:spPr>
          <p:txBody>
            <a:bodyPr>
              <a:spAutoFit/>
            </a:bodyPr>
            <a:lstStyle/>
            <a:p>
              <a:pPr algn="ctr" eaLnBrk="0" hangingPunct="0"/>
              <a:r>
                <a:rPr lang="mn-MN" sz="2000" b="1" dirty="0">
                  <a:solidFill>
                    <a:schemeClr val="bg1"/>
                  </a:solidFill>
                  <a:latin typeface="Arial" pitchFamily="34" charset="0"/>
                  <a:cs typeface="Arial" pitchFamily="34" charset="0"/>
                </a:rPr>
                <a:t>Удирдлагын зохион байгуулалтын бүтцийг тодорхой болгох</a:t>
              </a:r>
              <a:endParaRPr lang="en-US" sz="2000" b="1" dirty="0">
                <a:solidFill>
                  <a:schemeClr val="bg1"/>
                </a:solidFill>
                <a:latin typeface="Arial" pitchFamily="34" charset="0"/>
                <a:cs typeface="Arial" pitchFamily="34" charset="0"/>
              </a:endParaRPr>
            </a:p>
          </p:txBody>
        </p:sp>
        <p:sp>
          <p:nvSpPr>
            <p:cNvPr id="9" name="Text Box 46"/>
            <p:cNvSpPr txBox="1">
              <a:spLocks noChangeArrowheads="1"/>
            </p:cNvSpPr>
            <p:nvPr/>
          </p:nvSpPr>
          <p:spPr bwMode="gray">
            <a:xfrm>
              <a:off x="1393" y="1886"/>
              <a:ext cx="134" cy="174"/>
            </a:xfrm>
            <a:prstGeom prst="rect">
              <a:avLst/>
            </a:prstGeom>
            <a:noFill/>
            <a:ln w="9525" algn="ctr">
              <a:noFill/>
              <a:miter lim="800000"/>
              <a:headEnd/>
              <a:tailEnd/>
            </a:ln>
          </p:spPr>
          <p:txBody>
            <a:bodyPr wrap="none">
              <a:spAutoFit/>
            </a:bodyPr>
            <a:lstStyle/>
            <a:p>
              <a:pPr algn="ctr" eaLnBrk="0" hangingPunct="0"/>
              <a:r>
                <a:rPr lang="en-US" sz="2400" dirty="0">
                  <a:solidFill>
                    <a:schemeClr val="bg1"/>
                  </a:solidFill>
                  <a:latin typeface="Arial" pitchFamily="34" charset="0"/>
                  <a:cs typeface="Arial" pitchFamily="34" charset="0"/>
                </a:rPr>
                <a:t>1</a:t>
              </a:r>
            </a:p>
          </p:txBody>
        </p:sp>
      </p:grpSp>
      <p:grpSp>
        <p:nvGrpSpPr>
          <p:cNvPr id="10" name="Group 47"/>
          <p:cNvGrpSpPr>
            <a:grpSpLocks/>
          </p:cNvGrpSpPr>
          <p:nvPr/>
        </p:nvGrpSpPr>
        <p:grpSpPr bwMode="auto">
          <a:xfrm>
            <a:off x="762000" y="2484967"/>
            <a:ext cx="7924800" cy="1143000"/>
            <a:chOff x="1296" y="1824"/>
            <a:chExt cx="2976" cy="432"/>
          </a:xfrm>
          <a:solidFill>
            <a:schemeClr val="accent5">
              <a:lumMod val="65000"/>
            </a:schemeClr>
          </a:solidFill>
        </p:grpSpPr>
        <p:sp>
          <p:nvSpPr>
            <p:cNvPr id="11" name="AutoShape 48"/>
            <p:cNvSpPr>
              <a:spLocks noChangeArrowheads="1"/>
            </p:cNvSpPr>
            <p:nvPr/>
          </p:nvSpPr>
          <p:spPr bwMode="gray">
            <a:xfrm>
              <a:off x="1536" y="1899"/>
              <a:ext cx="2736" cy="288"/>
            </a:xfrm>
            <a:prstGeom prst="roundRect">
              <a:avLst>
                <a:gd name="adj" fmla="val 16667"/>
              </a:avLst>
            </a:prstGeom>
            <a:grp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latin typeface="Arial" pitchFamily="34" charset="0"/>
                <a:cs typeface="Arial" pitchFamily="34" charset="0"/>
              </a:endParaRPr>
            </a:p>
          </p:txBody>
        </p:sp>
        <p:sp>
          <p:nvSpPr>
            <p:cNvPr id="12" name="AutoShape 49"/>
            <p:cNvSpPr>
              <a:spLocks noChangeArrowheads="1"/>
            </p:cNvSpPr>
            <p:nvPr/>
          </p:nvSpPr>
          <p:spPr bwMode="gray">
            <a:xfrm>
              <a:off x="1296" y="1824"/>
              <a:ext cx="432" cy="432"/>
            </a:xfrm>
            <a:prstGeom prst="diamond">
              <a:avLst/>
            </a:prstGeom>
            <a:grp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latin typeface="Arial" pitchFamily="34" charset="0"/>
                <a:cs typeface="Arial" pitchFamily="34" charset="0"/>
              </a:endParaRPr>
            </a:p>
          </p:txBody>
        </p:sp>
        <p:sp>
          <p:nvSpPr>
            <p:cNvPr id="13" name="Text Box 50"/>
            <p:cNvSpPr txBox="1">
              <a:spLocks noChangeArrowheads="1"/>
            </p:cNvSpPr>
            <p:nvPr/>
          </p:nvSpPr>
          <p:spPr bwMode="gray">
            <a:xfrm>
              <a:off x="1639" y="1864"/>
              <a:ext cx="2621" cy="384"/>
            </a:xfrm>
            <a:prstGeom prst="rect">
              <a:avLst/>
            </a:prstGeom>
            <a:noFill/>
            <a:ln>
              <a:noFill/>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eaLnBrk="0" hangingPunct="0">
                <a:defRPr/>
              </a:pPr>
              <a:r>
                <a:rPr lang="mn-MN" sz="2000" b="1" dirty="0">
                  <a:solidFill>
                    <a:schemeClr val="bg1"/>
                  </a:solidFill>
                  <a:latin typeface="Arial" pitchFamily="34" charset="0"/>
                  <a:cs typeface="Arial" pitchFamily="34" charset="0"/>
                </a:rPr>
                <a:t>Ажилтнуудынхаа ажлын үр дүн, гүйцэтгэлийг хянах, дүгнэх боловсронгуй механизмыг бодож сонгон хэрэгжүүлэх</a:t>
              </a:r>
              <a:endParaRPr lang="en-US" sz="2000" b="1" dirty="0">
                <a:solidFill>
                  <a:schemeClr val="bg1"/>
                </a:solidFill>
                <a:latin typeface="Arial" pitchFamily="34" charset="0"/>
                <a:cs typeface="Arial" pitchFamily="34" charset="0"/>
              </a:endParaRPr>
            </a:p>
          </p:txBody>
        </p:sp>
        <p:sp>
          <p:nvSpPr>
            <p:cNvPr id="14" name="Text Box 51"/>
            <p:cNvSpPr txBox="1">
              <a:spLocks noChangeArrowheads="1"/>
            </p:cNvSpPr>
            <p:nvPr/>
          </p:nvSpPr>
          <p:spPr bwMode="gray">
            <a:xfrm>
              <a:off x="1393" y="1886"/>
              <a:ext cx="134" cy="174"/>
            </a:xfrm>
            <a:prstGeom prst="rect">
              <a:avLst/>
            </a:prstGeom>
            <a:noFill/>
            <a:ln>
              <a:noFill/>
              <a:headEnd/>
              <a:tailEnd/>
            </a:ln>
          </p:spPr>
          <p:style>
            <a:lnRef idx="1">
              <a:schemeClr val="accent5"/>
            </a:lnRef>
            <a:fillRef idx="3">
              <a:schemeClr val="accent5"/>
            </a:fillRef>
            <a:effectRef idx="2">
              <a:schemeClr val="accent5"/>
            </a:effectRef>
            <a:fontRef idx="minor">
              <a:schemeClr val="lt1"/>
            </a:fontRef>
          </p:style>
          <p:txBody>
            <a:bodyPr wrap="none">
              <a:spAutoFit/>
            </a:bodyPr>
            <a:lstStyle/>
            <a:p>
              <a:pPr algn="ctr" eaLnBrk="0" hangingPunct="0">
                <a:defRPr/>
              </a:pPr>
              <a:r>
                <a:rPr lang="en-US" sz="2400" dirty="0">
                  <a:solidFill>
                    <a:schemeClr val="bg1"/>
                  </a:solidFill>
                  <a:latin typeface="Arial" pitchFamily="34" charset="0"/>
                  <a:cs typeface="Arial" pitchFamily="34" charset="0"/>
                </a:rPr>
                <a:t>2</a:t>
              </a:r>
            </a:p>
          </p:txBody>
        </p:sp>
      </p:grpSp>
      <p:grpSp>
        <p:nvGrpSpPr>
          <p:cNvPr id="15" name="Group 52"/>
          <p:cNvGrpSpPr>
            <a:grpSpLocks/>
          </p:cNvGrpSpPr>
          <p:nvPr/>
        </p:nvGrpSpPr>
        <p:grpSpPr bwMode="auto">
          <a:xfrm>
            <a:off x="762000" y="3322638"/>
            <a:ext cx="7924800" cy="1143000"/>
            <a:chOff x="1296" y="1824"/>
            <a:chExt cx="2976" cy="432"/>
          </a:xfrm>
        </p:grpSpPr>
        <p:sp>
          <p:nvSpPr>
            <p:cNvPr id="16" name="AutoShape 53"/>
            <p:cNvSpPr>
              <a:spLocks noChangeArrowheads="1"/>
            </p:cNvSpPr>
            <p:nvPr/>
          </p:nvSpPr>
          <p:spPr bwMode="gray">
            <a:xfrm>
              <a:off x="1536" y="1899"/>
              <a:ext cx="2736" cy="288"/>
            </a:xfrm>
            <a:prstGeom prst="roundRect">
              <a:avLst>
                <a:gd name="adj" fmla="val 16667"/>
              </a:avLst>
            </a:prstGeom>
            <a:gradFill rotWithShape="1">
              <a:gsLst>
                <a:gs pos="0">
                  <a:schemeClr val="hlink"/>
                </a:gs>
                <a:gs pos="50000">
                  <a:schemeClr val="hlink">
                    <a:gamma/>
                    <a:tint val="73725"/>
                    <a:invGamma/>
                  </a:schemeClr>
                </a:gs>
                <a:gs pos="100000">
                  <a:schemeClr val="hlink"/>
                </a:gs>
              </a:gsLst>
              <a:lin ang="54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17" name="AutoShape 54"/>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18" name="Text Box 55"/>
            <p:cNvSpPr txBox="1">
              <a:spLocks noChangeArrowheads="1"/>
            </p:cNvSpPr>
            <p:nvPr/>
          </p:nvSpPr>
          <p:spPr bwMode="gray">
            <a:xfrm>
              <a:off x="1680" y="1934"/>
              <a:ext cx="2160" cy="140"/>
            </a:xfrm>
            <a:prstGeom prst="rect">
              <a:avLst/>
            </a:prstGeom>
            <a:noFill/>
            <a:ln w="9525" algn="ctr">
              <a:noFill/>
              <a:miter lim="800000"/>
              <a:headEnd/>
              <a:tailEnd/>
            </a:ln>
          </p:spPr>
          <p:txBody>
            <a:bodyPr>
              <a:spAutoFit/>
            </a:bodyPr>
            <a:lstStyle/>
            <a:p>
              <a:pPr algn="ctr" eaLnBrk="0" hangingPunct="0"/>
              <a:endParaRPr lang="en-US" b="1">
                <a:solidFill>
                  <a:schemeClr val="bg1"/>
                </a:solidFill>
                <a:latin typeface="Arial" pitchFamily="34" charset="0"/>
                <a:cs typeface="Arial" pitchFamily="34" charset="0"/>
              </a:endParaRPr>
            </a:p>
          </p:txBody>
        </p:sp>
        <p:sp>
          <p:nvSpPr>
            <p:cNvPr id="19" name="Text Box 56"/>
            <p:cNvSpPr txBox="1">
              <a:spLocks noChangeArrowheads="1"/>
            </p:cNvSpPr>
            <p:nvPr/>
          </p:nvSpPr>
          <p:spPr bwMode="gray">
            <a:xfrm>
              <a:off x="1393" y="1886"/>
              <a:ext cx="134" cy="174"/>
            </a:xfrm>
            <a:prstGeom prst="rect">
              <a:avLst/>
            </a:prstGeom>
            <a:noFill/>
            <a:ln w="9525" algn="ctr">
              <a:noFill/>
              <a:miter lim="800000"/>
              <a:headEnd/>
              <a:tailEnd/>
            </a:ln>
          </p:spPr>
          <p:txBody>
            <a:bodyPr wrap="none">
              <a:spAutoFit/>
            </a:bodyPr>
            <a:lstStyle/>
            <a:p>
              <a:pPr algn="ctr" eaLnBrk="0" hangingPunct="0"/>
              <a:r>
                <a:rPr lang="en-US" sz="2400">
                  <a:solidFill>
                    <a:schemeClr val="bg1"/>
                  </a:solidFill>
                  <a:latin typeface="Arial" pitchFamily="34" charset="0"/>
                  <a:cs typeface="Arial" pitchFamily="34" charset="0"/>
                </a:rPr>
                <a:t>3</a:t>
              </a:r>
            </a:p>
          </p:txBody>
        </p:sp>
      </p:grpSp>
      <p:grpSp>
        <p:nvGrpSpPr>
          <p:cNvPr id="20" name="Group 57"/>
          <p:cNvGrpSpPr>
            <a:grpSpLocks/>
          </p:cNvGrpSpPr>
          <p:nvPr/>
        </p:nvGrpSpPr>
        <p:grpSpPr bwMode="auto">
          <a:xfrm>
            <a:off x="762000" y="4237038"/>
            <a:ext cx="7924800" cy="1143000"/>
            <a:chOff x="1296" y="1824"/>
            <a:chExt cx="2976" cy="432"/>
          </a:xfrm>
        </p:grpSpPr>
        <p:sp>
          <p:nvSpPr>
            <p:cNvPr id="21" name="AutoShape 58"/>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73725"/>
                    <a:invGamma/>
                  </a:schemeClr>
                </a:gs>
                <a:gs pos="100000">
                  <a:schemeClr val="folHlink"/>
                </a:gs>
              </a:gsLst>
              <a:lin ang="54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22" name="AutoShape 59"/>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23" name="Text Box 60"/>
            <p:cNvSpPr txBox="1">
              <a:spLocks noChangeArrowheads="1"/>
            </p:cNvSpPr>
            <p:nvPr/>
          </p:nvSpPr>
          <p:spPr bwMode="gray">
            <a:xfrm>
              <a:off x="1680" y="1934"/>
              <a:ext cx="2478" cy="268"/>
            </a:xfrm>
            <a:prstGeom prst="rect">
              <a:avLst/>
            </a:prstGeom>
            <a:noFill/>
            <a:ln w="9525" algn="ctr">
              <a:noFill/>
              <a:miter lim="800000"/>
              <a:headEnd/>
              <a:tailEnd/>
            </a:ln>
          </p:spPr>
          <p:txBody>
            <a:bodyPr>
              <a:spAutoFit/>
            </a:bodyPr>
            <a:lstStyle/>
            <a:p>
              <a:pPr algn="ctr" eaLnBrk="0" hangingPunct="0"/>
              <a:r>
                <a:rPr lang="mn-MN" sz="2000" b="1">
                  <a:solidFill>
                    <a:schemeClr val="bg1"/>
                  </a:solidFill>
                  <a:latin typeface="Arial" pitchFamily="34" charset="0"/>
                  <a:cs typeface="Arial" pitchFamily="34" charset="0"/>
                </a:rPr>
                <a:t>Хүний нөөцийг хөгжүүлэх сургалтыг байнга зохион байгуулах</a:t>
              </a:r>
              <a:endParaRPr lang="en-US" sz="2000" b="1">
                <a:solidFill>
                  <a:schemeClr val="bg1"/>
                </a:solidFill>
                <a:latin typeface="Arial" pitchFamily="34" charset="0"/>
                <a:cs typeface="Arial" pitchFamily="34" charset="0"/>
              </a:endParaRPr>
            </a:p>
          </p:txBody>
        </p:sp>
        <p:sp>
          <p:nvSpPr>
            <p:cNvPr id="24" name="Text Box 61"/>
            <p:cNvSpPr txBox="1">
              <a:spLocks noChangeArrowheads="1"/>
            </p:cNvSpPr>
            <p:nvPr/>
          </p:nvSpPr>
          <p:spPr bwMode="gray">
            <a:xfrm>
              <a:off x="1393" y="1886"/>
              <a:ext cx="134" cy="174"/>
            </a:xfrm>
            <a:prstGeom prst="rect">
              <a:avLst/>
            </a:prstGeom>
            <a:noFill/>
            <a:ln w="9525" algn="ctr">
              <a:noFill/>
              <a:miter lim="800000"/>
              <a:headEnd/>
              <a:tailEnd/>
            </a:ln>
          </p:spPr>
          <p:txBody>
            <a:bodyPr wrap="none">
              <a:spAutoFit/>
            </a:bodyPr>
            <a:lstStyle/>
            <a:p>
              <a:pPr algn="ctr" eaLnBrk="0" hangingPunct="0"/>
              <a:r>
                <a:rPr lang="en-US" sz="2400" dirty="0">
                  <a:solidFill>
                    <a:schemeClr val="bg1"/>
                  </a:solidFill>
                  <a:latin typeface="Arial" pitchFamily="34" charset="0"/>
                  <a:cs typeface="Arial" pitchFamily="34" charset="0"/>
                </a:rPr>
                <a:t>4</a:t>
              </a:r>
            </a:p>
          </p:txBody>
        </p:sp>
      </p:grpSp>
      <p:grpSp>
        <p:nvGrpSpPr>
          <p:cNvPr id="25" name="Group 57"/>
          <p:cNvGrpSpPr>
            <a:grpSpLocks/>
          </p:cNvGrpSpPr>
          <p:nvPr/>
        </p:nvGrpSpPr>
        <p:grpSpPr bwMode="auto">
          <a:xfrm>
            <a:off x="685800" y="5181600"/>
            <a:ext cx="7924800" cy="1143000"/>
            <a:chOff x="1296" y="1824"/>
            <a:chExt cx="2976" cy="432"/>
          </a:xfrm>
          <a:solidFill>
            <a:schemeClr val="accent3">
              <a:lumMod val="50000"/>
            </a:schemeClr>
          </a:solidFill>
        </p:grpSpPr>
        <p:sp>
          <p:nvSpPr>
            <p:cNvPr id="26" name="AutoShape 58"/>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27" name="AutoShape 59"/>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solidFill>
                  <a:schemeClr val="bg1"/>
                </a:solidFill>
                <a:latin typeface="Arial" pitchFamily="34" charset="0"/>
                <a:cs typeface="Arial" pitchFamily="34" charset="0"/>
              </a:endParaRPr>
            </a:p>
          </p:txBody>
        </p:sp>
        <p:sp>
          <p:nvSpPr>
            <p:cNvPr id="28" name="Text Box 60"/>
            <p:cNvSpPr txBox="1">
              <a:spLocks noChangeArrowheads="1"/>
            </p:cNvSpPr>
            <p:nvPr/>
          </p:nvSpPr>
          <p:spPr bwMode="gray">
            <a:xfrm>
              <a:off x="1680" y="1934"/>
              <a:ext cx="2478" cy="268"/>
            </a:xfrm>
            <a:prstGeom prst="rect">
              <a:avLst/>
            </a:prstGeom>
            <a:noFill/>
            <a:ln w="9525" algn="ctr">
              <a:noFill/>
              <a:miter lim="800000"/>
              <a:headEnd/>
              <a:tailEnd/>
            </a:ln>
            <a:effectLst/>
          </p:spPr>
          <p:txBody>
            <a:bodyPr>
              <a:spAutoFit/>
            </a:bodyPr>
            <a:lstStyle/>
            <a:p>
              <a:pPr algn="ctr" eaLnBrk="0" hangingPunct="0">
                <a:defRPr/>
              </a:pPr>
              <a:r>
                <a:rPr lang="mn-MN" sz="2000" b="1" dirty="0">
                  <a:solidFill>
                    <a:schemeClr val="bg1"/>
                  </a:solidFill>
                  <a:latin typeface="Arial" pitchFamily="34" charset="0"/>
                  <a:cs typeface="Arial" pitchFamily="34" charset="0"/>
                </a:rPr>
                <a:t>Амралт чөлөөт цагийг зөв боловсон өнгөрөөх нөхцлөөр хангах</a:t>
              </a:r>
              <a:endParaRPr lang="en-US" sz="2000" b="1" dirty="0">
                <a:solidFill>
                  <a:schemeClr val="bg1"/>
                </a:solidFill>
                <a:latin typeface="Arial" pitchFamily="34" charset="0"/>
                <a:cs typeface="Arial" pitchFamily="34" charset="0"/>
              </a:endParaRPr>
            </a:p>
          </p:txBody>
        </p:sp>
        <p:sp>
          <p:nvSpPr>
            <p:cNvPr id="29" name="Text Box 61"/>
            <p:cNvSpPr txBox="1">
              <a:spLocks noChangeArrowheads="1"/>
            </p:cNvSpPr>
            <p:nvPr/>
          </p:nvSpPr>
          <p:spPr bwMode="gray">
            <a:xfrm>
              <a:off x="1410" y="1910"/>
              <a:ext cx="134" cy="174"/>
            </a:xfrm>
            <a:prstGeom prst="rect">
              <a:avLst/>
            </a:prstGeom>
            <a:noFill/>
            <a:ln w="9525" algn="ctr">
              <a:noFill/>
              <a:miter lim="800000"/>
              <a:headEnd/>
              <a:tailEnd/>
            </a:ln>
            <a:effectLst/>
          </p:spPr>
          <p:txBody>
            <a:bodyPr wrap="none">
              <a:spAutoFit/>
            </a:bodyPr>
            <a:lstStyle/>
            <a:p>
              <a:pPr algn="ctr" eaLnBrk="0" hangingPunct="0">
                <a:defRPr/>
              </a:pPr>
              <a:r>
                <a:rPr lang="mn-MN" sz="2400" dirty="0">
                  <a:solidFill>
                    <a:schemeClr val="bg1"/>
                  </a:solidFill>
                  <a:latin typeface="Arial" pitchFamily="34" charset="0"/>
                  <a:cs typeface="Arial" pitchFamily="34" charset="0"/>
                </a:rPr>
                <a:t>5</a:t>
              </a:r>
              <a:endParaRPr lang="en-US" sz="2400" dirty="0">
                <a:solidFill>
                  <a:schemeClr val="bg1"/>
                </a:solidFill>
                <a:latin typeface="Arial" pitchFamily="34" charset="0"/>
                <a:cs typeface="Arial" pitchFamily="34" charset="0"/>
              </a:endParaRPr>
            </a:p>
          </p:txBody>
        </p:sp>
      </p:grpSp>
      <p:sp>
        <p:nvSpPr>
          <p:cNvPr id="30" name="Rectangle 23"/>
          <p:cNvSpPr>
            <a:spLocks noChangeArrowheads="1"/>
          </p:cNvSpPr>
          <p:nvPr/>
        </p:nvSpPr>
        <p:spPr bwMode="auto">
          <a:xfrm>
            <a:off x="2362200" y="3657600"/>
            <a:ext cx="5001241" cy="400110"/>
          </a:xfrm>
          <a:prstGeom prst="rect">
            <a:avLst/>
          </a:prstGeom>
          <a:noFill/>
          <a:ln w="9525">
            <a:noFill/>
            <a:miter lim="800000"/>
            <a:headEnd/>
            <a:tailEnd/>
          </a:ln>
        </p:spPr>
        <p:txBody>
          <a:bodyPr wrap="none">
            <a:spAutoFit/>
          </a:bodyPr>
          <a:lstStyle/>
          <a:p>
            <a:r>
              <a:rPr lang="mn-MN" sz="2000" b="1" dirty="0">
                <a:solidFill>
                  <a:schemeClr val="bg1"/>
                </a:solidFill>
                <a:latin typeface="Arial" pitchFamily="34" charset="0"/>
                <a:cs typeface="Arial" pitchFamily="34" charset="0"/>
              </a:rPr>
              <a:t>Ажлын байрны нөхцлийг сайжруулах</a:t>
            </a:r>
            <a:endParaRPr lang="en-US" sz="2000" b="1" dirty="0">
              <a:solidFill>
                <a:schemeClr val="bg1"/>
              </a:solidFill>
              <a:latin typeface="Arial" pitchFamily="34" charset="0"/>
              <a:cs typeface="Arial"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7043208" cy="461665"/>
          </a:xfrm>
        </p:spPr>
        <p:txBody>
          <a:bodyPr/>
          <a:lstStyle/>
          <a:p>
            <a:r>
              <a:rPr lang="mn-MN" dirty="0" smtClean="0"/>
              <a:t>АНХААРАЛ ТАВЬСАНД БАЯРЛАЛАА</a:t>
            </a:r>
            <a:endParaRPr lang="en-US" dirty="0"/>
          </a:p>
        </p:txBody>
      </p:sp>
      <p:pic>
        <p:nvPicPr>
          <p:cNvPr id="5" name="Picture 4" descr="Stress-ZebraStripes.gif"/>
          <p:cNvPicPr>
            <a:picLocks noChangeAspect="1"/>
          </p:cNvPicPr>
          <p:nvPr/>
        </p:nvPicPr>
        <p:blipFill>
          <a:blip r:embed="rId2"/>
          <a:stretch>
            <a:fillRect/>
          </a:stretch>
        </p:blipFill>
        <p:spPr>
          <a:xfrm>
            <a:off x="2895600" y="457200"/>
            <a:ext cx="3381375" cy="4219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04800"/>
            <a:ext cx="7620000" cy="6248400"/>
          </a:xfrm>
        </p:spPr>
        <p:txBody>
          <a:bodyPr/>
          <a:lstStyle/>
          <a:p>
            <a:pPr marL="342900" indent="-342900" algn="just" eaLnBrk="0" hangingPunct="0">
              <a:spcBef>
                <a:spcPct val="20000"/>
              </a:spcBef>
              <a:defRPr/>
            </a:pPr>
            <a:r>
              <a:rPr lang="en-US" kern="0" dirty="0" smtClean="0">
                <a:latin typeface="Arial" pitchFamily="34" charset="0"/>
                <a:cs typeface="Arial" pitchFamily="34" charset="0"/>
              </a:rPr>
              <a:t>		</a:t>
            </a:r>
            <a:r>
              <a:rPr lang="mn-MN" kern="0" dirty="0" smtClean="0">
                <a:latin typeface="Arial" pitchFamily="34" charset="0"/>
                <a:cs typeface="Arial" pitchFamily="34" charset="0"/>
              </a:rPr>
              <a:t>Стресс үүсэх шалтгаан, онцлог хэлбэрийг таниж, тухай бүр шийдвэрлэх арга замыг сонгоход ажил мэргэжлийнхээ онцлогийг харгалзан үзэх нь чухал ач холбогдолтой.</a:t>
            </a:r>
          </a:p>
          <a:p>
            <a:pPr marL="342900" indent="-342900" algn="just" eaLnBrk="0" hangingPunct="0">
              <a:spcBef>
                <a:spcPct val="20000"/>
              </a:spcBef>
              <a:defRPr/>
            </a:pPr>
            <a:r>
              <a:rPr lang="mn-MN" kern="0" dirty="0" smtClean="0">
                <a:latin typeface="Arial" pitchFamily="34" charset="0"/>
                <a:cs typeface="Arial" pitchFamily="34" charset="0"/>
              </a:rPr>
              <a:t>	</a:t>
            </a:r>
            <a:r>
              <a:rPr lang="en-US" kern="0" dirty="0" smtClean="0">
                <a:latin typeface="Arial" pitchFamily="34" charset="0"/>
                <a:cs typeface="Arial" pitchFamily="34" charset="0"/>
              </a:rPr>
              <a:t>	</a:t>
            </a:r>
            <a:r>
              <a:rPr lang="mn-MN" kern="0" dirty="0" smtClean="0">
                <a:latin typeface="Arial" pitchFamily="34" charset="0"/>
                <a:cs typeface="Arial" pitchFamily="34" charset="0"/>
              </a:rPr>
              <a:t>Ажил мэргэжил нь стресс үүсгэх  нэг шалтгаан болно. Хүн өөрийн эрхэлж байгаа ажил мэргэжлийн онцлогийг мэдэрч, түүнд дасан зохицож, тохируулах чадвар нь ажиллах чадамжийг нэмэгдүүлээд зогсохгүй  ажил мэргэжлийн стресст орохгүй байх гол </a:t>
            </a:r>
            <a:r>
              <a:rPr lang="mn-MN" kern="0" dirty="0" smtClean="0">
                <a:solidFill>
                  <a:schemeClr val="bg1"/>
                </a:solidFill>
                <a:latin typeface="Arial" pitchFamily="34" charset="0"/>
                <a:cs typeface="Arial" pitchFamily="34" charset="0"/>
              </a:rPr>
              <a:t>нөхцөл болдог.</a:t>
            </a:r>
            <a:endParaRPr lang="en-US" kern="0" dirty="0" smtClean="0">
              <a:solidFill>
                <a:schemeClr val="bg1"/>
              </a:solidFill>
              <a:latin typeface="Arial" pitchFamily="34" charset="0"/>
              <a:cs typeface="Arial" pitchFamily="34" charset="0"/>
            </a:endParaRPr>
          </a:p>
          <a:p>
            <a:pPr algn="just"/>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219200"/>
            <a:ext cx="7043208" cy="1295400"/>
          </a:xfrm>
        </p:spPr>
        <p:txBody>
          <a:bodyPr/>
          <a:lstStyle/>
          <a:p>
            <a:pPr marL="342900" indent="-342900" eaLnBrk="0" hangingPunct="0">
              <a:spcBef>
                <a:spcPct val="20000"/>
              </a:spcBef>
              <a:buFontTx/>
              <a:buChar char="•"/>
              <a:defRPr/>
            </a:pPr>
            <a:r>
              <a:rPr lang="mn-MN" kern="0" dirty="0" smtClean="0">
                <a:solidFill>
                  <a:srgbClr val="FFFF00"/>
                </a:solidFill>
                <a:latin typeface="Arial" pitchFamily="34" charset="0"/>
                <a:cs typeface="Arial" pitchFamily="34" charset="0"/>
              </a:rPr>
              <a:t>Эрх зүйн байдлын онцлог</a:t>
            </a:r>
          </a:p>
          <a:p>
            <a:pPr marL="342900" indent="-342900" eaLnBrk="0" hangingPunct="0">
              <a:spcBef>
                <a:spcPct val="20000"/>
              </a:spcBef>
              <a:buFontTx/>
              <a:buChar char="•"/>
              <a:defRPr/>
            </a:pPr>
            <a:r>
              <a:rPr lang="mn-MN" kern="0" dirty="0" smtClean="0">
                <a:solidFill>
                  <a:srgbClr val="FFFF00"/>
                </a:solidFill>
                <a:latin typeface="Arial" pitchFamily="34" charset="0"/>
                <a:cs typeface="Arial" pitchFamily="34" charset="0"/>
              </a:rPr>
              <a:t>Албан харилцааны онцлог</a:t>
            </a:r>
            <a:endParaRPr lang="en-US" kern="0" dirty="0" smtClean="0">
              <a:solidFill>
                <a:srgbClr val="FFFF00"/>
              </a:solidFill>
              <a:latin typeface="Arial" pitchFamily="34" charset="0"/>
              <a:cs typeface="Arial" pitchFamily="34" charset="0"/>
            </a:endParaRPr>
          </a:p>
        </p:txBody>
      </p:sp>
      <p:sp>
        <p:nvSpPr>
          <p:cNvPr id="6" name="Title 1"/>
          <p:cNvSpPr txBox="1">
            <a:spLocks/>
          </p:cNvSpPr>
          <p:nvPr/>
        </p:nvSpPr>
        <p:spPr>
          <a:xfrm>
            <a:off x="381000" y="2819400"/>
            <a:ext cx="6248400" cy="762000"/>
          </a:xfrm>
          <a:prstGeom prst="rect">
            <a:avLst/>
          </a:prstGeom>
        </p:spPr>
        <p:txBody>
          <a:bodyPr vert="horz" wrap="square" lIns="0" tIns="0" rIns="0" bIns="0" rtlCol="0" anchor="ctr" anchorCtr="0">
            <a:noAutofit/>
          </a:bodyPr>
          <a:lstStyle/>
          <a:p>
            <a:pPr marL="342900" indent="-342900" eaLnBrk="0" hangingPunct="0">
              <a:spcBef>
                <a:spcPct val="20000"/>
              </a:spcBef>
              <a:defRPr/>
            </a:pPr>
            <a:r>
              <a:rPr lang="mn-MN" sz="3200" kern="0" dirty="0" smtClean="0">
                <a:latin typeface="Arial" pitchFamily="34" charset="0"/>
                <a:cs typeface="Arial" pitchFamily="34" charset="0"/>
              </a:rPr>
              <a:t>Ажлын байранд үүсэх стресс</a:t>
            </a:r>
            <a:endParaRPr lang="en-US" sz="3200" kern="0" dirty="0">
              <a:latin typeface="Arial" pitchFamily="34" charset="0"/>
              <a:cs typeface="Arial" pitchFamily="34" charset="0"/>
            </a:endParaRPr>
          </a:p>
        </p:txBody>
      </p:sp>
      <p:sp>
        <p:nvSpPr>
          <p:cNvPr id="8" name="Text Placeholder 5"/>
          <p:cNvSpPr txBox="1">
            <a:spLocks/>
          </p:cNvSpPr>
          <p:nvPr/>
        </p:nvSpPr>
        <p:spPr bwMode="auto">
          <a:xfrm>
            <a:off x="381000" y="304800"/>
            <a:ext cx="8458200" cy="1219200"/>
          </a:xfrm>
          <a:prstGeom prst="rect">
            <a:avLst/>
          </a:prstGeom>
          <a:noFill/>
          <a:ln w="9525">
            <a:noFill/>
            <a:miter lim="800000"/>
            <a:headEnd/>
            <a:tailEnd/>
          </a:ln>
        </p:spPr>
        <p:txBody>
          <a:bodyPr/>
          <a:lstStyle/>
          <a:p>
            <a:pPr marL="342900" indent="-342900" eaLnBrk="0" hangingPunct="0">
              <a:spcBef>
                <a:spcPct val="20000"/>
              </a:spcBef>
              <a:defRPr/>
            </a:pPr>
            <a:r>
              <a:rPr lang="mn-MN" sz="3200" kern="0" dirty="0">
                <a:latin typeface="Arial" pitchFamily="34" charset="0"/>
                <a:cs typeface="Arial" pitchFamily="34" charset="0"/>
              </a:rPr>
              <a:t>Мэргэжлийн онцлогоос шалтгаалах стресс</a:t>
            </a:r>
            <a:endParaRPr lang="en-US" sz="3200" kern="0" dirty="0">
              <a:latin typeface="Arial" pitchFamily="34" charset="0"/>
              <a:cs typeface="Arial" pitchFamily="34" charset="0"/>
            </a:endParaRPr>
          </a:p>
        </p:txBody>
      </p:sp>
      <p:sp>
        <p:nvSpPr>
          <p:cNvPr id="9" name="Rectangle 8"/>
          <p:cNvSpPr/>
          <p:nvPr/>
        </p:nvSpPr>
        <p:spPr>
          <a:xfrm>
            <a:off x="838200" y="3810000"/>
            <a:ext cx="7086600" cy="1766637"/>
          </a:xfrm>
          <a:prstGeom prst="rect">
            <a:avLst/>
          </a:prstGeom>
        </p:spPr>
        <p:txBody>
          <a:bodyPr wrap="square">
            <a:spAutoFit/>
          </a:bodyPr>
          <a:lstStyle/>
          <a:p>
            <a:pPr marL="342900" indent="-342900" eaLnBrk="0" hangingPunct="0">
              <a:spcBef>
                <a:spcPct val="20000"/>
              </a:spcBef>
              <a:buFontTx/>
              <a:buChar char="•"/>
              <a:defRPr/>
            </a:pPr>
            <a:r>
              <a:rPr lang="mn-MN" sz="3200" kern="0" dirty="0" smtClean="0">
                <a:solidFill>
                  <a:srgbClr val="FFFF00"/>
                </a:solidFill>
                <a:latin typeface="Arial" pitchFamily="34" charset="0"/>
                <a:cs typeface="Arial" pitchFamily="34" charset="0"/>
              </a:rPr>
              <a:t>Орчны хүчин зүйл</a:t>
            </a:r>
          </a:p>
          <a:p>
            <a:pPr marL="342900" indent="-342900" eaLnBrk="0" hangingPunct="0">
              <a:spcBef>
                <a:spcPct val="20000"/>
              </a:spcBef>
              <a:buFontTx/>
              <a:buChar char="•"/>
              <a:defRPr/>
            </a:pPr>
            <a:r>
              <a:rPr lang="mn-MN" sz="3200" kern="0" dirty="0" smtClean="0">
                <a:solidFill>
                  <a:srgbClr val="FFFF00"/>
                </a:solidFill>
                <a:latin typeface="Arial" pitchFamily="34" charset="0"/>
                <a:cs typeface="Arial" pitchFamily="34" charset="0"/>
              </a:rPr>
              <a:t>Байгууллагын хүчин зүйл</a:t>
            </a:r>
          </a:p>
          <a:p>
            <a:pPr marL="342900" indent="-342900" eaLnBrk="0" hangingPunct="0">
              <a:spcBef>
                <a:spcPct val="20000"/>
              </a:spcBef>
              <a:buFontTx/>
              <a:buChar char="•"/>
              <a:defRPr/>
            </a:pPr>
            <a:r>
              <a:rPr lang="mn-MN" sz="3200" kern="0" dirty="0" smtClean="0">
                <a:solidFill>
                  <a:srgbClr val="FFFF00"/>
                </a:solidFill>
                <a:latin typeface="Arial" pitchFamily="34" charset="0"/>
                <a:cs typeface="Arial" pitchFamily="34" charset="0"/>
              </a:rPr>
              <a:t>Хувь хүний хүчин зүйл</a:t>
            </a:r>
            <a:endParaRPr lang="en-US" sz="3200" kern="0" dirty="0">
              <a:solidFill>
                <a:srgbClr val="FFFF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txBox="1">
            <a:spLocks/>
          </p:cNvSpPr>
          <p:nvPr/>
        </p:nvSpPr>
        <p:spPr>
          <a:xfrm>
            <a:off x="228600" y="1295400"/>
            <a:ext cx="4268788" cy="4648200"/>
          </a:xfrm>
          <a:prstGeom prst="rect">
            <a:avLst/>
          </a:prstGeom>
        </p:spPr>
        <p:txBody>
          <a:bodyPr>
            <a:normAutofit fontScale="55000" lnSpcReduction="20000"/>
          </a:bodyPr>
          <a:lstStyle/>
          <a:p>
            <a:pPr marL="396875" marR="0" lvl="0" indent="-396875" algn="just" defTabSz="914363" rtl="0" eaLnBrk="1" fontAlgn="auto" latinLnBrk="0" hangingPunct="1">
              <a:lnSpc>
                <a:spcPct val="120000"/>
              </a:lnSpc>
              <a:spcBef>
                <a:spcPct val="20000"/>
              </a:spcBef>
              <a:spcAft>
                <a:spcPts val="0"/>
              </a:spcAft>
              <a:buClrTx/>
              <a:buSzTx/>
              <a:buFontTx/>
              <a:buBlip>
                <a:blip r:embed="rId2"/>
              </a:buBlip>
              <a:tabLst/>
              <a:defRPr/>
            </a:pPr>
            <a:r>
              <a:rPr kumimoji="0" lang="mn-MN" sz="3200" b="0" i="0" u="none" strike="noStrike" kern="1200" cap="none" spc="0" normalizeH="0" baseline="0" noProof="0" dirty="0" smtClean="0">
                <a:ln>
                  <a:noFill/>
                </a:ln>
                <a:solidFill>
                  <a:schemeClr val="tx1"/>
                </a:solidFill>
                <a:effectLst/>
                <a:uLnTx/>
                <a:uFillTx/>
                <a:latin typeface="Arial" pitchFamily="34" charset="0"/>
                <a:cs typeface="Arial" pitchFamily="34" charset="0"/>
              </a:rPr>
              <a:t>хувь хүний зүгээс өөрийгөө бүрэн дүүрэн илэрхийлэх, өөрийн хүслээр сонголт хийж, нийгмийн үйл ажиллагаанд идэвхтэй оролцох, давхар ажил эрхлэж орлого олох, үүндээ зориулж сурч боловсрох, хөгжих нөхцөлд нь тодорхой хориг саад болдогоос оногдсон ажлаа л гүйцэтгэж ямарваа идэвхи зүтгэл, бүтээлч байдал гаргадаггүй, хойрго ханддаг, гэр бүл олон нийтийн харилцаанд үл ойлголцолд хүргэж бухимдах, стресст орох нөхцөл болдог</a:t>
            </a:r>
            <a:endParaRPr kumimoji="0" lang="en-US" sz="3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 name="Text Placeholder 10"/>
          <p:cNvSpPr>
            <a:spLocks noGrp="1"/>
          </p:cNvSpPr>
          <p:nvPr>
            <p:ph type="body" idx="1"/>
          </p:nvPr>
        </p:nvSpPr>
        <p:spPr>
          <a:xfrm>
            <a:off x="685800" y="304800"/>
            <a:ext cx="3659188" cy="914400"/>
          </a:xfrm>
        </p:spPr>
        <p:txBody>
          <a:bodyPr/>
          <a:lstStyle/>
          <a:p>
            <a:pPr algn="ctr"/>
            <a:r>
              <a:rPr lang="mn-MN" sz="2800" dirty="0" smtClean="0">
                <a:solidFill>
                  <a:schemeClr val="tx1"/>
                </a:solidFill>
                <a:latin typeface="Arial" pitchFamily="34" charset="0"/>
                <a:cs typeface="Arial" pitchFamily="34" charset="0"/>
              </a:rPr>
              <a:t>Эрх зүйн байдлын онцлог</a:t>
            </a:r>
          </a:p>
        </p:txBody>
      </p:sp>
      <p:sp>
        <p:nvSpPr>
          <p:cNvPr id="7" name="Content Placeholder 13"/>
          <p:cNvSpPr txBox="1">
            <a:spLocks/>
          </p:cNvSpPr>
          <p:nvPr/>
        </p:nvSpPr>
        <p:spPr>
          <a:xfrm>
            <a:off x="4648200" y="1295400"/>
            <a:ext cx="4270375" cy="4572000"/>
          </a:xfrm>
          <a:prstGeom prst="rect">
            <a:avLst/>
          </a:prstGeom>
        </p:spPr>
        <p:txBody>
          <a:bodyPr>
            <a:normAutofit fontScale="55000" lnSpcReduction="20000"/>
          </a:bodyPr>
          <a:lstStyle/>
          <a:p>
            <a:pPr marL="396875" marR="0" lvl="0" indent="-396875" algn="just" defTabSz="914363" rtl="0" eaLnBrk="1" fontAlgn="auto" latinLnBrk="0" hangingPunct="1">
              <a:lnSpc>
                <a:spcPct val="120000"/>
              </a:lnSpc>
              <a:spcBef>
                <a:spcPct val="20000"/>
              </a:spcBef>
              <a:spcAft>
                <a:spcPts val="0"/>
              </a:spcAft>
              <a:buClrTx/>
              <a:buSzTx/>
              <a:buFontTx/>
              <a:buBlip>
                <a:blip r:embed="rId2"/>
              </a:buBlip>
              <a:tabLst/>
              <a:defRPr/>
            </a:pPr>
            <a:r>
              <a:rPr kumimoji="0" lang="mn-MN" sz="3200" b="0" i="0" u="none" strike="noStrike" kern="1200" cap="none" spc="0" normalizeH="0" baseline="0" noProof="0" dirty="0" smtClean="0">
                <a:ln>
                  <a:noFill/>
                </a:ln>
                <a:solidFill>
                  <a:schemeClr val="tx1"/>
                </a:solidFill>
                <a:effectLst/>
                <a:uLnTx/>
                <a:uFillTx/>
                <a:latin typeface="Arial" pitchFamily="34" charset="0"/>
                <a:cs typeface="Arial" pitchFamily="34" charset="0"/>
              </a:rPr>
              <a:t>харилцааны хувьд хязгаарлагдмал, захиран тушаасан шинжтэй болж зохиомол эрх мэдэл буюу ингэх ёстой гэсэн хандлага суудгаас өдөр тутмын харилцаанд зөрчилд орох, дээрэнгүй, үл тоосон, ярьсан юмыг мушгих байдал гаргадаг. Олны хараанд байнга өртөж шүүмжлэл сонсдог байдал нь бие хянамтгай, хэт болгоомжилсон, хардамтгай болгож улмаар ажилдаа дургүй болох залхах байдлыг бий болгодог.</a:t>
            </a:r>
            <a:endParaRPr kumimoji="0" lang="en-US" sz="3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Text Placeholder 12"/>
          <p:cNvSpPr>
            <a:spLocks noGrp="1"/>
          </p:cNvSpPr>
          <p:nvPr>
            <p:ph type="body" sz="quarter" idx="4294967295"/>
          </p:nvPr>
        </p:nvSpPr>
        <p:spPr>
          <a:xfrm>
            <a:off x="5105400" y="304800"/>
            <a:ext cx="3584575" cy="914400"/>
          </a:xfrm>
          <a:prstGeom prst="rect">
            <a:avLst/>
          </a:prstGeom>
        </p:spPr>
        <p:txBody>
          <a:bodyPr/>
          <a:lstStyle/>
          <a:p>
            <a:pPr algn="ctr">
              <a:buNone/>
            </a:pPr>
            <a:r>
              <a:rPr lang="mn-MN" sz="2800" dirty="0" smtClean="0">
                <a:solidFill>
                  <a:schemeClr val="tx1"/>
                </a:solidFill>
                <a:latin typeface="Arial" pitchFamily="34" charset="0"/>
                <a:cs typeface="Arial" pitchFamily="34" charset="0"/>
              </a:rPr>
              <a:t>Албан харилцааны онцлог</a:t>
            </a:r>
            <a:endParaRPr lang="en-US" sz="2800" dirty="0" smtClean="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3810000" cy="461665"/>
          </a:xfrm>
        </p:spPr>
        <p:txBody>
          <a:bodyPr/>
          <a:lstStyle/>
          <a:p>
            <a:r>
              <a:rPr lang="mn-MN" dirty="0" smtClean="0">
                <a:solidFill>
                  <a:schemeClr val="tx1"/>
                </a:solidFill>
                <a:latin typeface="Arial" pitchFamily="34" charset="0"/>
                <a:cs typeface="Arial" pitchFamily="34" charset="0"/>
              </a:rPr>
              <a:t>Орчны хүчин зүйл</a:t>
            </a:r>
            <a:endParaRPr lang="en-US" dirty="0" smtClean="0">
              <a:solidFill>
                <a:schemeClr val="tx1"/>
              </a:solidFill>
              <a:latin typeface="Arial" pitchFamily="34" charset="0"/>
              <a:cs typeface="Arial" pitchFamily="34" charset="0"/>
            </a:endParaRPr>
          </a:p>
          <a:p>
            <a:endParaRPr lang="en-US" dirty="0">
              <a:latin typeface="Arial" pitchFamily="34" charset="0"/>
              <a:cs typeface="Arial" pitchFamily="34" charset="0"/>
            </a:endParaRPr>
          </a:p>
        </p:txBody>
      </p:sp>
      <p:sp>
        <p:nvSpPr>
          <p:cNvPr id="5" name="Rectangle 4"/>
          <p:cNvSpPr/>
          <p:nvPr/>
        </p:nvSpPr>
        <p:spPr>
          <a:xfrm>
            <a:off x="533400" y="1066800"/>
            <a:ext cx="3505200" cy="3416320"/>
          </a:xfrm>
          <a:prstGeom prst="rect">
            <a:avLst/>
          </a:prstGeom>
        </p:spPr>
        <p:txBody>
          <a:bodyPr wrap="square">
            <a:spAutoFit/>
          </a:bodyPr>
          <a:lstStyle/>
          <a:p>
            <a:pPr>
              <a:buFont typeface="Arial" pitchFamily="34" charset="0"/>
              <a:buChar char="•"/>
            </a:pPr>
            <a:r>
              <a:rPr lang="mn-MN" dirty="0" smtClean="0">
                <a:solidFill>
                  <a:schemeClr val="bg1"/>
                </a:solidFill>
                <a:latin typeface="Arial" pitchFamily="34" charset="0"/>
                <a:cs typeface="Arial" pitchFamily="34" charset="0"/>
              </a:rPr>
              <a:t>Эдийн засгийн орчны эргэлзээтэй байдал /цалин хөлс, тэтгэвэр, нийгмийн халамж гэх мэт/</a:t>
            </a:r>
            <a:endParaRPr lang="en-US" dirty="0" smtClean="0">
              <a:solidFill>
                <a:schemeClr val="bg1"/>
              </a:solidFill>
              <a:latin typeface="Arial" pitchFamily="34" charset="0"/>
              <a:cs typeface="Arial" pitchFamily="34" charset="0"/>
            </a:endParaRPr>
          </a:p>
          <a:p>
            <a:pPr>
              <a:buFont typeface="Arial" pitchFamily="34" charset="0"/>
              <a:buChar char="•"/>
            </a:pPr>
            <a:endParaRPr lang="mn-MN" dirty="0" smtClean="0">
              <a:solidFill>
                <a:schemeClr val="bg1"/>
              </a:solidFill>
              <a:latin typeface="Arial" pitchFamily="34" charset="0"/>
              <a:cs typeface="Arial" pitchFamily="34" charset="0"/>
            </a:endParaRPr>
          </a:p>
          <a:p>
            <a:pPr>
              <a:buFont typeface="Arial" pitchFamily="34" charset="0"/>
              <a:buChar char="•"/>
            </a:pPr>
            <a:r>
              <a:rPr lang="mn-MN" dirty="0" smtClean="0">
                <a:solidFill>
                  <a:schemeClr val="bg1"/>
                </a:solidFill>
                <a:latin typeface="Arial" pitchFamily="34" charset="0"/>
                <a:cs typeface="Arial" pitchFamily="34" charset="0"/>
              </a:rPr>
              <a:t>Улс төрийн эргэлзээтэй байдал /төр засгийн тогтвортой байдал/</a:t>
            </a:r>
          </a:p>
          <a:p>
            <a:pPr>
              <a:buFont typeface="Arial" pitchFamily="34" charset="0"/>
              <a:buChar char="•"/>
            </a:pPr>
            <a:endParaRPr lang="en-US" dirty="0" smtClean="0">
              <a:solidFill>
                <a:schemeClr val="bg1"/>
              </a:solidFill>
              <a:latin typeface="Arial" pitchFamily="34" charset="0"/>
              <a:cs typeface="Arial" pitchFamily="34" charset="0"/>
            </a:endParaRPr>
          </a:p>
          <a:p>
            <a:pPr>
              <a:buFont typeface="Arial" pitchFamily="34" charset="0"/>
              <a:buChar char="•"/>
            </a:pPr>
            <a:r>
              <a:rPr lang="mn-MN" dirty="0" smtClean="0">
                <a:solidFill>
                  <a:schemeClr val="bg1"/>
                </a:solidFill>
                <a:latin typeface="Arial" pitchFamily="34" charset="0"/>
                <a:cs typeface="Arial" pitchFamily="34" charset="0"/>
              </a:rPr>
              <a:t>Технологийн тодорхой бус байдал /технологийн шинэчлэлээс үүсэх нөлөө/</a:t>
            </a:r>
            <a:endParaRPr lang="en-US" dirty="0" smtClean="0">
              <a:solidFill>
                <a:schemeClr val="bg1"/>
              </a:solidFill>
              <a:latin typeface="Arial" pitchFamily="34" charset="0"/>
              <a:cs typeface="Arial" pitchFamily="34" charset="0"/>
            </a:endParaRPr>
          </a:p>
        </p:txBody>
      </p:sp>
      <p:sp>
        <p:nvSpPr>
          <p:cNvPr id="6" name="Rectangle 5"/>
          <p:cNvSpPr/>
          <p:nvPr/>
        </p:nvSpPr>
        <p:spPr>
          <a:xfrm>
            <a:off x="4140130" y="228600"/>
            <a:ext cx="5003870" cy="584775"/>
          </a:xfrm>
          <a:prstGeom prst="rect">
            <a:avLst/>
          </a:prstGeom>
        </p:spPr>
        <p:txBody>
          <a:bodyPr wrap="none">
            <a:spAutoFit/>
          </a:bodyPr>
          <a:lstStyle/>
          <a:p>
            <a:pPr>
              <a:defRPr/>
            </a:pPr>
            <a:r>
              <a:rPr lang="mn-MN" sz="3200" dirty="0" smtClean="0">
                <a:latin typeface="Arial" pitchFamily="34" charset="0"/>
                <a:cs typeface="Arial" pitchFamily="34" charset="0"/>
              </a:rPr>
              <a:t>Байгууллагын хүчин зүйл</a:t>
            </a:r>
            <a:endParaRPr lang="mn-MN" sz="3200" dirty="0">
              <a:latin typeface="Arial" pitchFamily="34" charset="0"/>
              <a:cs typeface="Arial" pitchFamily="34" charset="0"/>
            </a:endParaRPr>
          </a:p>
        </p:txBody>
      </p:sp>
      <p:sp>
        <p:nvSpPr>
          <p:cNvPr id="7" name="Rectangle 6"/>
          <p:cNvSpPr/>
          <p:nvPr/>
        </p:nvSpPr>
        <p:spPr>
          <a:xfrm>
            <a:off x="4191000" y="914400"/>
            <a:ext cx="4572000" cy="5586145"/>
          </a:xfrm>
          <a:prstGeom prst="rect">
            <a:avLst/>
          </a:prstGeom>
        </p:spPr>
        <p:txBody>
          <a:bodyPr wrap="square">
            <a:spAutoFit/>
          </a:bodyPr>
          <a:lstStyle/>
          <a:p>
            <a:pPr>
              <a:buFont typeface="Arial" pitchFamily="34" charset="0"/>
              <a:buChar char="•"/>
              <a:defRPr/>
            </a:pPr>
            <a:r>
              <a:rPr lang="mn-MN" sz="1700" dirty="0" smtClean="0">
                <a:solidFill>
                  <a:schemeClr val="bg1"/>
                </a:solidFill>
                <a:latin typeface="Arial" pitchFamily="34" charset="0"/>
                <a:cs typeface="Arial" pitchFamily="34" charset="0"/>
              </a:rPr>
              <a:t>Байгууллагын бүтэц зохион байгуулалт /олон шат дамжлага/</a:t>
            </a:r>
            <a:endParaRPr lang="en-US" sz="1700" dirty="0" smtClean="0">
              <a:solidFill>
                <a:schemeClr val="bg1"/>
              </a:solidFill>
              <a:latin typeface="Arial" pitchFamily="34" charset="0"/>
              <a:cs typeface="Arial" pitchFamily="34" charset="0"/>
            </a:endParaRPr>
          </a:p>
          <a:p>
            <a:pPr>
              <a:buFont typeface="Arial" pitchFamily="34" charset="0"/>
              <a:buChar char="•"/>
              <a:defRPr/>
            </a:pPr>
            <a:endParaRPr lang="mn-MN" sz="1700" dirty="0" smtClean="0">
              <a:solidFill>
                <a:schemeClr val="bg1"/>
              </a:solidFill>
              <a:latin typeface="Arial" pitchFamily="34" charset="0"/>
              <a:cs typeface="Arial" pitchFamily="34" charset="0"/>
            </a:endParaRPr>
          </a:p>
          <a:p>
            <a:pPr>
              <a:buFont typeface="Arial" pitchFamily="34" charset="0"/>
              <a:buChar char="•"/>
              <a:defRPr/>
            </a:pPr>
            <a:r>
              <a:rPr lang="mn-MN" sz="1700" dirty="0" smtClean="0">
                <a:solidFill>
                  <a:schemeClr val="bg1"/>
                </a:solidFill>
                <a:latin typeface="Arial" pitchFamily="34" charset="0"/>
                <a:cs typeface="Arial" pitchFamily="34" charset="0"/>
              </a:rPr>
              <a:t>Ажил үүргийн оновчгүй хуваарилалт, үүрэг хариуцлагын зөрчилдөөн</a:t>
            </a:r>
            <a:endParaRPr lang="en-US" sz="1700" dirty="0" smtClean="0">
              <a:solidFill>
                <a:schemeClr val="bg1"/>
              </a:solidFill>
              <a:latin typeface="Arial" pitchFamily="34" charset="0"/>
              <a:cs typeface="Arial" pitchFamily="34" charset="0"/>
            </a:endParaRPr>
          </a:p>
          <a:p>
            <a:pPr>
              <a:buFont typeface="Arial" pitchFamily="34" charset="0"/>
              <a:buChar char="•"/>
              <a:defRPr/>
            </a:pPr>
            <a:endParaRPr lang="mn-MN" sz="1700" dirty="0" smtClean="0">
              <a:solidFill>
                <a:schemeClr val="bg1"/>
              </a:solidFill>
              <a:latin typeface="Arial" pitchFamily="34" charset="0"/>
              <a:cs typeface="Arial" pitchFamily="34" charset="0"/>
            </a:endParaRPr>
          </a:p>
          <a:p>
            <a:pPr>
              <a:buFont typeface="Arial" pitchFamily="34" charset="0"/>
              <a:buChar char="•"/>
              <a:defRPr/>
            </a:pPr>
            <a:r>
              <a:rPr lang="mn-MN" sz="1700" dirty="0" smtClean="0">
                <a:solidFill>
                  <a:schemeClr val="bg1"/>
                </a:solidFill>
                <a:latin typeface="Arial" pitchFamily="34" charset="0"/>
                <a:cs typeface="Arial" pitchFamily="34" charset="0"/>
              </a:rPr>
              <a:t>Ажиллах орчин нөхцөл таагүй байх /хэт халуун, дуу чимээтэй, орон зай бага г.м./</a:t>
            </a:r>
            <a:endParaRPr lang="en-US" sz="1700" dirty="0" smtClean="0">
              <a:solidFill>
                <a:schemeClr val="bg1"/>
              </a:solidFill>
              <a:latin typeface="Arial" pitchFamily="34" charset="0"/>
              <a:cs typeface="Arial" pitchFamily="34" charset="0"/>
            </a:endParaRPr>
          </a:p>
          <a:p>
            <a:pPr>
              <a:buFont typeface="Arial" pitchFamily="34" charset="0"/>
              <a:buChar char="•"/>
              <a:defRPr/>
            </a:pPr>
            <a:endParaRPr lang="mn-MN" sz="1700" dirty="0" smtClean="0">
              <a:solidFill>
                <a:schemeClr val="bg1"/>
              </a:solidFill>
              <a:latin typeface="Arial" pitchFamily="34" charset="0"/>
              <a:cs typeface="Arial" pitchFamily="34" charset="0"/>
            </a:endParaRPr>
          </a:p>
          <a:p>
            <a:pPr>
              <a:buFont typeface="Arial" pitchFamily="34" charset="0"/>
              <a:buChar char="•"/>
              <a:defRPr/>
            </a:pPr>
            <a:r>
              <a:rPr lang="mn-MN" sz="1700" dirty="0" smtClean="0">
                <a:solidFill>
                  <a:schemeClr val="bg1"/>
                </a:solidFill>
                <a:latin typeface="Arial" pitchFamily="34" charset="0"/>
                <a:cs typeface="Arial" pitchFamily="34" charset="0"/>
              </a:rPr>
              <a:t>Удирдлагын арга барил /тодорхойгүй шаардлага, гэнэтийн тулгалт/</a:t>
            </a:r>
          </a:p>
          <a:p>
            <a:pPr>
              <a:buFont typeface="Arial" pitchFamily="34" charset="0"/>
              <a:buChar char="•"/>
              <a:defRPr/>
            </a:pPr>
            <a:endParaRPr lang="en-US" sz="1700" dirty="0" smtClean="0">
              <a:solidFill>
                <a:schemeClr val="bg1"/>
              </a:solidFill>
              <a:latin typeface="Arial" pitchFamily="34" charset="0"/>
              <a:cs typeface="Arial" pitchFamily="34" charset="0"/>
            </a:endParaRPr>
          </a:p>
          <a:p>
            <a:pPr>
              <a:buFont typeface="Arial" pitchFamily="34" charset="0"/>
              <a:buChar char="•"/>
              <a:defRPr/>
            </a:pPr>
            <a:r>
              <a:rPr lang="mn-MN" sz="1700" dirty="0" smtClean="0">
                <a:solidFill>
                  <a:schemeClr val="bg1"/>
                </a:solidFill>
                <a:latin typeface="Arial" pitchFamily="34" charset="0"/>
                <a:cs typeface="Arial" pitchFamily="34" charset="0"/>
              </a:rPr>
              <a:t>Удирдах ажилтны сэтгэл зүйн төлөвшил /хувь хүний соёл, зах заншил/</a:t>
            </a:r>
          </a:p>
          <a:p>
            <a:pPr>
              <a:buFont typeface="Arial" pitchFamily="34" charset="0"/>
              <a:buChar char="•"/>
              <a:defRPr/>
            </a:pPr>
            <a:endParaRPr lang="en-US" sz="1700" dirty="0" smtClean="0">
              <a:solidFill>
                <a:schemeClr val="bg1"/>
              </a:solidFill>
              <a:latin typeface="Arial" pitchFamily="34" charset="0"/>
              <a:cs typeface="Arial" pitchFamily="34" charset="0"/>
            </a:endParaRPr>
          </a:p>
          <a:p>
            <a:pPr>
              <a:buFont typeface="Arial" pitchFamily="34" charset="0"/>
              <a:buChar char="•"/>
              <a:defRPr/>
            </a:pPr>
            <a:r>
              <a:rPr lang="mn-MN" sz="1700" dirty="0" smtClean="0">
                <a:solidFill>
                  <a:schemeClr val="bg1"/>
                </a:solidFill>
                <a:latin typeface="Arial" pitchFamily="34" charset="0"/>
                <a:cs typeface="Arial" pitchFamily="34" charset="0"/>
              </a:rPr>
              <a:t>Гүйцэтгэж байгаа ажлын ачаалал /хэт ачаалал, ачааллын тэнцвэргүй байдал/</a:t>
            </a:r>
          </a:p>
          <a:p>
            <a:pPr>
              <a:buFont typeface="Arial" pitchFamily="34" charset="0"/>
              <a:buChar char="•"/>
              <a:defRPr/>
            </a:pPr>
            <a:endParaRPr lang="en-US" sz="1700" dirty="0" smtClean="0">
              <a:solidFill>
                <a:schemeClr val="bg1"/>
              </a:solidFill>
              <a:latin typeface="Arial" pitchFamily="34" charset="0"/>
              <a:cs typeface="Arial" pitchFamily="34" charset="0"/>
            </a:endParaRPr>
          </a:p>
          <a:p>
            <a:pPr>
              <a:buFont typeface="Arial" pitchFamily="34" charset="0"/>
              <a:buChar char="•"/>
              <a:defRPr/>
            </a:pPr>
            <a:r>
              <a:rPr lang="mn-MN" sz="1700" dirty="0" smtClean="0">
                <a:solidFill>
                  <a:schemeClr val="bg1"/>
                </a:solidFill>
                <a:latin typeface="Arial" pitchFamily="34" charset="0"/>
                <a:cs typeface="Arial" pitchFamily="34" charset="0"/>
              </a:rPr>
              <a:t>Хамт олны буруу төлөвшил, таагүй уур амьсгал /хүмүүс хоорондын харилцааны таагүй байдал/</a:t>
            </a:r>
            <a:endParaRPr lang="en-US" sz="17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6" name="Picture 5" descr="workstress1.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04800"/>
            <a:ext cx="7848600" cy="6019800"/>
          </a:xfrm>
        </p:spPr>
        <p:txBody>
          <a:bodyPr/>
          <a:lstStyle/>
          <a:p>
            <a:r>
              <a:rPr lang="mn-MN" sz="2800" dirty="0" smtClean="0">
                <a:solidFill>
                  <a:schemeClr val="bg1"/>
                </a:solidFill>
                <a:latin typeface="Arial" pitchFamily="34" charset="0"/>
                <a:cs typeface="Arial" pitchFamily="34" charset="0"/>
              </a:rPr>
              <a:t>Мөн түүнчлэн </a:t>
            </a:r>
            <a:r>
              <a:rPr lang="en-US" sz="2800" dirty="0" err="1" smtClean="0">
                <a:solidFill>
                  <a:schemeClr val="bg1"/>
                </a:solidFill>
                <a:latin typeface="Arial" pitchFamily="34" charset="0"/>
                <a:cs typeface="Arial" pitchFamily="34" charset="0"/>
              </a:rPr>
              <a:t>хувь</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хүний</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сэтгэл</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зүйн</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онцлог</a:t>
            </a:r>
            <a:r>
              <a:rPr lang="mn-MN" sz="2800" dirty="0" smtClean="0">
                <a:solidFill>
                  <a:schemeClr val="bg1"/>
                </a:solidFill>
                <a:latin typeface="Arial" pitchFamily="34" charset="0"/>
                <a:cs typeface="Arial" pitchFamily="34" charset="0"/>
              </a:rPr>
              <a:t>,</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сэтгэл</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санаа</a:t>
            </a:r>
            <a:r>
              <a:rPr lang="mn-MN" sz="2800" dirty="0" smtClean="0">
                <a:solidFill>
                  <a:schemeClr val="bg1"/>
                </a:solidFill>
                <a:latin typeface="Arial" pitchFamily="34" charset="0"/>
                <a:cs typeface="Arial" pitchFamily="34" charset="0"/>
              </a:rPr>
              <a:t>,</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эрүүл</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мэндийн</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байдал</a:t>
            </a:r>
            <a:r>
              <a:rPr lang="mn-MN"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зэрэг</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хүчин</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зүйлс</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нөлөөлж</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байдаг</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байна</a:t>
            </a:r>
            <a:r>
              <a:rPr lang="en-US" sz="2800" dirty="0" smtClean="0">
                <a:solidFill>
                  <a:schemeClr val="bg1"/>
                </a:solidFill>
                <a:latin typeface="Arial" pitchFamily="34" charset="0"/>
                <a:cs typeface="Arial" pitchFamily="34" charset="0"/>
              </a:rPr>
              <a:t>.</a:t>
            </a:r>
            <a:endParaRPr lang="mn-MN" sz="2800" dirty="0" smtClean="0">
              <a:solidFill>
                <a:schemeClr val="bg1"/>
              </a:solidFill>
              <a:latin typeface="Arial" pitchFamily="34" charset="0"/>
              <a:cs typeface="Arial" pitchFamily="34" charset="0"/>
            </a:endParaRPr>
          </a:p>
          <a:p>
            <a:pPr algn="just"/>
            <a:r>
              <a:rPr lang="mn-MN" sz="2800" dirty="0" smtClean="0">
                <a:solidFill>
                  <a:schemeClr val="bg1"/>
                </a:solidFill>
                <a:latin typeface="Arial" pitchFamily="34" charset="0"/>
                <a:cs typeface="Arial" pitchFamily="34" charset="0"/>
              </a:rPr>
              <a:t>Өөртөө итгэлтэй өөдрөг хүмүүс стрессээс  хурдан гарч чаддаг бол гутранги хүмүүс аливааг хүндээр хүлээж авдаг, гомдомтгой хүмүүс стрессийг давах чадвар багатай байдаг байна.</a:t>
            </a:r>
          </a:p>
          <a:p>
            <a:endParaRPr lang="mn-MN" sz="2800" dirty="0" smtClean="0">
              <a:solidFill>
                <a:schemeClr val="bg1"/>
              </a:solidFill>
              <a:latin typeface="Arial" pitchFamily="34" charset="0"/>
              <a:cs typeface="Arial" pitchFamily="34" charset="0"/>
            </a:endParaRPr>
          </a:p>
          <a:p>
            <a:pPr algn="just"/>
            <a:r>
              <a:rPr lang="mn-MN" sz="2800" dirty="0" smtClean="0">
                <a:solidFill>
                  <a:schemeClr val="bg1"/>
                </a:solidFill>
                <a:latin typeface="Arial" pitchFamily="34" charset="0"/>
                <a:cs typeface="Arial" pitchFamily="34" charset="0"/>
              </a:rPr>
              <a:t>Мөн ажилтнуудын хувийн зохион байгуулалт нөлөөлнө. Ажлаа оновчтой төлөвлөн зөв зохион байгуулж чаддаг хүн урсгалаараа явдаг хүнээс 2 дахин илүү бүтээмжтэй ажилладаг байна. </a:t>
            </a:r>
            <a:endParaRPr lang="en-US" sz="2800" dirty="0" smtClean="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7043208" cy="1523494"/>
          </a:xfrm>
        </p:spPr>
        <p:txBody>
          <a:bodyPr/>
          <a:lstStyle/>
          <a:p>
            <a:pPr algn="ctr"/>
            <a:r>
              <a:rPr b="1" smtClean="0">
                <a:latin typeface="Arial" pitchFamily="34" charset="0"/>
                <a:cs typeface="Arial" pitchFamily="34" charset="0"/>
              </a:rPr>
              <a:t>Ажлын стресс vvсэх шалтгаанууд</a:t>
            </a:r>
            <a:endParaRPr lang="en-US" dirty="0">
              <a:latin typeface="Arial" pitchFamily="34" charset="0"/>
              <a:cs typeface="Arial" pitchFamily="34" charset="0"/>
            </a:endParaRPr>
          </a:p>
        </p:txBody>
      </p:sp>
      <p:sp>
        <p:nvSpPr>
          <p:cNvPr id="3" name="Subtitle 2"/>
          <p:cNvSpPr>
            <a:spLocks noGrp="1"/>
          </p:cNvSpPr>
          <p:nvPr>
            <p:ph type="subTitle" idx="1"/>
          </p:nvPr>
        </p:nvSpPr>
        <p:spPr>
          <a:xfrm>
            <a:off x="685800" y="2133600"/>
            <a:ext cx="8077200" cy="4343400"/>
          </a:xfrm>
        </p:spPr>
        <p:txBody>
          <a:bodyPr/>
          <a:lstStyle/>
          <a:p>
            <a:r>
              <a:rPr lang="en-US" sz="2200" dirty="0" err="1" smtClean="0">
                <a:solidFill>
                  <a:schemeClr val="bg1"/>
                </a:solidFill>
                <a:latin typeface="Arial" pitchFamily="34" charset="0"/>
                <a:cs typeface="Arial" pitchFamily="34" charset="0"/>
              </a:rPr>
              <a:t>Ерєнхийдєє</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ажилтан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болон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ажиллах</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орчин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нєхцєл</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хоорондын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харилцан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холбооны</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vр</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дvнд</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ажлын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стресс</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vvсдэг</a:t>
            </a:r>
            <a:r>
              <a:rPr lang="en-US" sz="2200" dirty="0" smtClean="0">
                <a:solidFill>
                  <a:schemeClr val="bg1"/>
                </a:solidFill>
                <a:latin typeface="Arial" pitchFamily="34" charset="0"/>
                <a:cs typeface="Arial" pitchFamily="34" charset="0"/>
              </a:rPr>
              <a:t>. </a:t>
            </a:r>
          </a:p>
          <a:p>
            <a:endParaRPr lang="en-US" sz="2200" dirty="0" smtClean="0">
              <a:solidFill>
                <a:schemeClr val="bg1"/>
              </a:solidFill>
              <a:latin typeface="Arial" pitchFamily="34" charset="0"/>
              <a:cs typeface="Arial" pitchFamily="34" charset="0"/>
            </a:endParaRPr>
          </a:p>
          <a:p>
            <a:r>
              <a:rPr lang="en-US" sz="2200" dirty="0" err="1" smtClean="0">
                <a:solidFill>
                  <a:schemeClr val="bg1"/>
                </a:solidFill>
                <a:latin typeface="Arial" pitchFamily="34" charset="0"/>
                <a:cs typeface="Arial" pitchFamily="34" charset="0"/>
              </a:rPr>
              <a:t>Тухайлбал</a:t>
            </a:r>
            <a:r>
              <a:rPr lang="en-US" sz="2200" dirty="0" smtClean="0">
                <a:solidFill>
                  <a:schemeClr val="bg1"/>
                </a:solidFill>
                <a:latin typeface="Arial" pitchFamily="34" charset="0"/>
                <a:cs typeface="Arial" pitchFamily="34" charset="0"/>
              </a:rPr>
              <a:t>:</a:t>
            </a:r>
          </a:p>
          <a:p>
            <a:r>
              <a:rPr lang="en-US" sz="2200" dirty="0" smtClean="0">
                <a:solidFill>
                  <a:schemeClr val="bg1"/>
                </a:solidFill>
                <a:latin typeface="Arial" pitchFamily="34" charset="0"/>
                <a:cs typeface="Arial" pitchFamily="34" charset="0"/>
              </a:rPr>
              <a:t/>
            </a:r>
            <a:br>
              <a:rPr lang="en-US" sz="2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a:t>
            </a:r>
            <a:r>
              <a:rPr lang="en-US" sz="2200" dirty="0" err="1" smtClean="0">
                <a:solidFill>
                  <a:schemeClr val="bg1"/>
                </a:solidFill>
                <a:latin typeface="Arial" pitchFamily="34" charset="0"/>
                <a:cs typeface="Arial" pitchFamily="34" charset="0"/>
              </a:rPr>
              <a:t>Хэтрvvлэн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ажиллах</a:t>
            </a:r>
            <a:r>
              <a:rPr lang="mn-MN"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орой</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хvртэл</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ажиллах</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гэртээ</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ажлаа</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хийх</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амралтгvй</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ажиллах</a:t>
            </a:r>
            <a:r>
              <a:rPr lang="mn-MN" sz="2200" dirty="0" smtClean="0">
                <a:solidFill>
                  <a:schemeClr val="bg1"/>
                </a:solidFill>
                <a:latin typeface="Arial" pitchFamily="34" charset="0"/>
                <a:cs typeface="Arial" pitchFamily="34" charset="0"/>
              </a:rPr>
              <a:t>/</a:t>
            </a:r>
            <a:endParaRPr lang="en-US" sz="2200" dirty="0" smtClean="0">
              <a:solidFill>
                <a:schemeClr val="bg1"/>
              </a:solidFill>
              <a:latin typeface="Arial" pitchFamily="34" charset="0"/>
              <a:cs typeface="Arial" pitchFamily="34" charset="0"/>
            </a:endParaRPr>
          </a:p>
          <a:p>
            <a:r>
              <a:rPr lang="en-US" sz="2200" dirty="0" smtClean="0">
                <a:solidFill>
                  <a:schemeClr val="bg1"/>
                </a:solidFill>
                <a:latin typeface="Arial" pitchFamily="34" charset="0"/>
                <a:cs typeface="Arial" pitchFamily="34" charset="0"/>
              </a:rPr>
              <a:t/>
            </a:r>
            <a:br>
              <a:rPr lang="en-US" sz="2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a:t>
            </a:r>
            <a:r>
              <a:rPr lang="en-US" sz="2200" dirty="0" err="1" smtClean="0">
                <a:solidFill>
                  <a:schemeClr val="bg1"/>
                </a:solidFill>
                <a:latin typeface="Arial" pitchFamily="34" charset="0"/>
                <a:cs typeface="Arial" pitchFamily="34" charset="0"/>
              </a:rPr>
              <a:t>Ирээдvйд</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ажлаас</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халагдах</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нь</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тодорхой</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болсон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нєхцєл</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байдал</a:t>
            </a:r>
            <a:endParaRPr lang="en-US" sz="2200" dirty="0" smtClean="0">
              <a:solidFill>
                <a:schemeClr val="bg1"/>
              </a:solidFill>
              <a:latin typeface="Arial" pitchFamily="34" charset="0"/>
              <a:cs typeface="Arial" pitchFamily="34" charset="0"/>
            </a:endParaRPr>
          </a:p>
          <a:p>
            <a:r>
              <a:rPr lang="en-US" sz="2200" dirty="0" smtClean="0">
                <a:solidFill>
                  <a:schemeClr val="bg1"/>
                </a:solidFill>
                <a:latin typeface="Arial" pitchFamily="34" charset="0"/>
                <a:cs typeface="Arial" pitchFamily="34" charset="0"/>
              </a:rPr>
              <a:t/>
            </a:r>
            <a:br>
              <a:rPr lang="en-US" sz="2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a:t>
            </a:r>
            <a:r>
              <a:rPr lang="en-US" sz="2200" dirty="0" err="1" smtClean="0">
                <a:solidFill>
                  <a:schemeClr val="bg1"/>
                </a:solidFill>
                <a:latin typeface="Arial" pitchFamily="34" charset="0"/>
                <a:cs typeface="Arial" pitchFamily="34" charset="0"/>
              </a:rPr>
              <a:t>Мэргэжлийн</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бус</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хийх</a:t>
            </a:r>
            <a:endParaRPr lang="en-US" sz="2200" dirty="0" smtClean="0">
              <a:solidFill>
                <a:schemeClr val="bg1"/>
              </a:solidFill>
              <a:latin typeface="Arial" pitchFamily="34" charset="0"/>
              <a:cs typeface="Arial" pitchFamily="34" charset="0"/>
            </a:endParaRPr>
          </a:p>
          <a:p>
            <a:r>
              <a:rPr lang="en-US" sz="2200" dirty="0" smtClean="0">
                <a:solidFill>
                  <a:schemeClr val="bg1"/>
                </a:solidFill>
                <a:latin typeface="Arial" pitchFamily="34" charset="0"/>
                <a:cs typeface="Arial" pitchFamily="34" charset="0"/>
              </a:rPr>
              <a:t/>
            </a:r>
            <a:br>
              <a:rPr lang="en-US" sz="2200" dirty="0" smtClean="0">
                <a:solidFill>
                  <a:schemeClr val="bg1"/>
                </a:solidFill>
                <a:latin typeface="Arial" pitchFamily="34" charset="0"/>
                <a:cs typeface="Arial" pitchFamily="34" charset="0"/>
              </a:rPr>
            </a:br>
            <a:r>
              <a:rPr lang="en-US" sz="2200" dirty="0" smtClean="0">
                <a:solidFill>
                  <a:schemeClr val="bg1"/>
                </a:solidFill>
                <a:latin typeface="Arial" pitchFamily="34" charset="0"/>
                <a:cs typeface="Arial" pitchFamily="34" charset="0"/>
              </a:rPr>
              <a:t>-</a:t>
            </a:r>
            <a:r>
              <a:rPr lang="en-US" sz="2200" dirty="0" err="1" smtClean="0">
                <a:solidFill>
                  <a:schemeClr val="bg1"/>
                </a:solidFill>
                <a:latin typeface="Arial" pitchFamily="34" charset="0"/>
                <a:cs typeface="Arial" pitchFamily="34" charset="0"/>
              </a:rPr>
              <a:t>Хvсэл</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сонирхолгvй</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ажил</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хийх</a:t>
            </a:r>
            <a:r>
              <a:rPr lang="en-US" sz="2200" dirty="0" smtClean="0">
                <a:solidFill>
                  <a:schemeClr val="bg1"/>
                </a:solidFill>
                <a:latin typeface="Arial" pitchFamily="34" charset="0"/>
                <a:cs typeface="Arial" pitchFamily="34" charset="0"/>
              </a:rPr>
              <a:t/>
            </a:r>
            <a:br>
              <a:rPr lang="en-US" sz="2200" dirty="0" smtClean="0">
                <a:solidFill>
                  <a:schemeClr val="bg1"/>
                </a:solidFill>
                <a:latin typeface="Arial" pitchFamily="34" charset="0"/>
                <a:cs typeface="Arial" pitchFamily="34" charset="0"/>
              </a:rPr>
            </a:br>
            <a:endParaRPr lang="en-US" sz="2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1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TS010286717</Template>
  <TotalTime>114</TotalTime>
  <Words>777</Words>
  <Application>Microsoft Office PowerPoint</Application>
  <PresentationFormat>On-screen Show (4:3)</PresentationFormat>
  <Paragraphs>105</Paragraphs>
  <Slides>27</Slides>
  <Notes>1</Notes>
  <HiddenSlides>0</HiddenSlides>
  <MMClips>5</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TS010286717</vt:lpstr>
      <vt:lpstr>White with Courier font for code slides</vt:lpstr>
      <vt:lpstr>Ажлын онцлогоос шалтгаалах стресс </vt:lpstr>
      <vt:lpstr>Slide 2</vt:lpstr>
      <vt:lpstr>Slide 3</vt:lpstr>
      <vt:lpstr>Slide 4</vt:lpstr>
      <vt:lpstr>Slide 5</vt:lpstr>
      <vt:lpstr>Slide 6</vt:lpstr>
      <vt:lpstr>Slide 7</vt:lpstr>
      <vt:lpstr>Slide 8</vt:lpstr>
      <vt:lpstr>Ажлын стресс vvсэх шалтгаанууд</vt:lpstr>
      <vt:lpstr>Ажлын стресс vvсэх шалтгаанууд</vt:lpstr>
      <vt:lpstr>Slide 11</vt:lpstr>
      <vt:lpstr>Ажлын байрны стрессийн илрэх шинж тэмдгүүд:</vt:lpstr>
      <vt:lpstr>Slide 13</vt:lpstr>
      <vt:lpstr>Асуулт:</vt:lpstr>
      <vt:lpstr>Ажлын байрны стрессээс хэрхэн урьдчилан сэргийлэх вэ?</vt:lpstr>
      <vt:lpstr>Slide 16</vt:lpstr>
      <vt:lpstr>Slide 17</vt:lpstr>
      <vt:lpstr>Slide 18</vt:lpstr>
      <vt:lpstr>Slide 19</vt:lpstr>
      <vt:lpstr>Slide 20</vt:lpstr>
      <vt:lpstr>Стрессийг бууруулах энгийн аргууд</vt:lpstr>
      <vt:lpstr>Slide 22</vt:lpstr>
      <vt:lpstr>Стрессийг бууруулах энгийн аргууд</vt:lpstr>
      <vt:lpstr>Slide 24</vt:lpstr>
      <vt:lpstr>Стрессийг удирдах байгууллагын арга</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Ажлын онцлогоос шалтгаалах стресс </dc:title>
  <dc:subject/>
  <dc:creator>ASAP</dc:creator>
  <cp:keywords/>
  <dc:description/>
  <cp:lastModifiedBy>ASAP</cp:lastModifiedBy>
  <cp:revision>46</cp:revision>
  <dcterms:created xsi:type="dcterms:W3CDTF">2012-11-28T11:18:20Z</dcterms:created>
  <dcterms:modified xsi:type="dcterms:W3CDTF">2012-11-29T23:34:07Z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